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sldIdLst>
    <p:sldId id="257" r:id="rId5"/>
    <p:sldId id="303" r:id="rId6"/>
    <p:sldId id="304" r:id="rId7"/>
    <p:sldId id="300" r:id="rId8"/>
    <p:sldId id="305" r:id="rId9"/>
    <p:sldId id="294" r:id="rId10"/>
    <p:sldId id="301" r:id="rId11"/>
    <p:sldId id="264" r:id="rId12"/>
    <p:sldId id="306" r:id="rId13"/>
    <p:sldId id="302" r:id="rId14"/>
    <p:sldId id="266" r:id="rId15"/>
    <p:sldId id="277" r:id="rId16"/>
    <p:sldId id="318" r:id="rId17"/>
    <p:sldId id="310" r:id="rId18"/>
    <p:sldId id="267" r:id="rId19"/>
    <p:sldId id="319" r:id="rId20"/>
    <p:sldId id="269" r:id="rId21"/>
    <p:sldId id="256" r:id="rId22"/>
    <p:sldId id="315" r:id="rId23"/>
    <p:sldId id="321" r:id="rId24"/>
    <p:sldId id="322" r:id="rId25"/>
    <p:sldId id="323" r:id="rId26"/>
    <p:sldId id="317" r:id="rId27"/>
    <p:sldId id="271" r:id="rId28"/>
    <p:sldId id="261" r:id="rId29"/>
    <p:sldId id="307" r:id="rId30"/>
  </p:sldIdLst>
  <p:sldSz cx="12192000" cy="6858000"/>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5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E49C-65CB-43FA-9810-D7667830B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13252C-0C21-4CF0-8C83-A1EAF1C04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66458A-1EB6-4AF5-AE3D-2F9D6274E718}"/>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5" name="Footer Placeholder 4">
            <a:extLst>
              <a:ext uri="{FF2B5EF4-FFF2-40B4-BE49-F238E27FC236}">
                <a16:creationId xmlns:a16="http://schemas.microsoft.com/office/drawing/2014/main" id="{CD5FF4DD-F95C-4D66-84EE-6A184D727D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052560-6028-4DEF-AAF0-49408B27417D}"/>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109168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0C6A-5C15-4F38-9BE4-AEB012C3C0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E95656-7392-45F8-B309-330CEAD65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477EF8-7F26-4CA8-AC1C-F23530E38163}"/>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5" name="Footer Placeholder 4">
            <a:extLst>
              <a:ext uri="{FF2B5EF4-FFF2-40B4-BE49-F238E27FC236}">
                <a16:creationId xmlns:a16="http://schemas.microsoft.com/office/drawing/2014/main" id="{686BDCB1-D7DE-497C-97AF-8F4EB6510B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E9C29-3D75-4811-90AC-A6B13D5CA9B9}"/>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214436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53EE1-8176-4507-BD76-E5F7CD7A51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D79BD9-33B8-46BC-A35F-CDFB3956DB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99C396-8388-418F-9163-FBC1D81ED83E}"/>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5" name="Footer Placeholder 4">
            <a:extLst>
              <a:ext uri="{FF2B5EF4-FFF2-40B4-BE49-F238E27FC236}">
                <a16:creationId xmlns:a16="http://schemas.microsoft.com/office/drawing/2014/main" id="{EAF20BEB-8A70-4C80-B2A3-016569641A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69A884-F9A0-46D4-8E6F-25B2008EB739}"/>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36245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99EB-9C7C-4B7C-A496-6DB8FC82A6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511DA8-4120-4151-A830-0A75043AFE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D56656-3966-4DB2-A573-C43FBCE0717B}"/>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5" name="Footer Placeholder 4">
            <a:extLst>
              <a:ext uri="{FF2B5EF4-FFF2-40B4-BE49-F238E27FC236}">
                <a16:creationId xmlns:a16="http://schemas.microsoft.com/office/drawing/2014/main" id="{A03F563B-90C9-468E-A7D0-EC13D7E700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05C1A-4332-48EB-9981-6F4E18D50F14}"/>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19287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DA78-9889-4A92-AEA0-72BCB3A9B8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F2F74C-613D-4980-9941-17E387E0F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2AD10-6E1F-405B-A7A4-FD0E5A243F84}"/>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5" name="Footer Placeholder 4">
            <a:extLst>
              <a:ext uri="{FF2B5EF4-FFF2-40B4-BE49-F238E27FC236}">
                <a16:creationId xmlns:a16="http://schemas.microsoft.com/office/drawing/2014/main" id="{989C3E86-FA40-4030-AD9E-876AC51EAD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BC714-1DB1-40A1-BDAE-D9F5104F9A1B}"/>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361988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89CB-18AC-4AB0-8223-B134DCA079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EDD7EC-89B0-49C6-9E91-1C08AB5F89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48E425-77CB-4BCA-941E-25E7F74B87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093783-C484-4C86-BAC9-7D1FEEC218B7}"/>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6" name="Footer Placeholder 5">
            <a:extLst>
              <a:ext uri="{FF2B5EF4-FFF2-40B4-BE49-F238E27FC236}">
                <a16:creationId xmlns:a16="http://schemas.microsoft.com/office/drawing/2014/main" id="{A2117F04-28FB-491C-9AE3-0B4FA50E84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35158-12A7-4921-A465-BB846E4460CC}"/>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404403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72E6-953D-4163-9F4F-42DEA7BE5C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11D0B9-DA86-4A19-9F05-9C4AA142D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AD89A9-4A6D-4A64-B920-6543FF2A9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86424F-49E3-4974-944C-49E428569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81C319-3FBB-45A5-BD00-272D416816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8BB88F-3D89-482A-A7BD-63D596E28355}"/>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8" name="Footer Placeholder 7">
            <a:extLst>
              <a:ext uri="{FF2B5EF4-FFF2-40B4-BE49-F238E27FC236}">
                <a16:creationId xmlns:a16="http://schemas.microsoft.com/office/drawing/2014/main" id="{BA324E5F-1044-4BC6-8FF3-318D30FB2F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D6B641-E2E8-4E0C-BC77-9086A9C2CAFA}"/>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341406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DA89-CFE9-4FB5-9213-24863135A8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74493B-3AA4-4E7F-A6DD-77E98044D809}"/>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4" name="Footer Placeholder 3">
            <a:extLst>
              <a:ext uri="{FF2B5EF4-FFF2-40B4-BE49-F238E27FC236}">
                <a16:creationId xmlns:a16="http://schemas.microsoft.com/office/drawing/2014/main" id="{F05078B0-B247-4607-9AA0-439F1F8341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1182FB-9B2B-4F43-BA42-D24AC0118C09}"/>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178132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AA2D3-F7D6-4FEC-A190-449BC765EF72}"/>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3" name="Footer Placeholder 2">
            <a:extLst>
              <a:ext uri="{FF2B5EF4-FFF2-40B4-BE49-F238E27FC236}">
                <a16:creationId xmlns:a16="http://schemas.microsoft.com/office/drawing/2014/main" id="{8C424B36-8F14-4B19-87C7-46CCAD2DBB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C8B6F5-DE93-4012-B36B-9D59A320D60A}"/>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251472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FD6E-EBD4-4E5A-B16D-A79AD39D6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888A86-1961-490D-9C28-5316B7C13B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975418-943E-4511-BB7D-53E95561B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2FD39-CA5D-45FD-8068-562F99D4F62C}"/>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6" name="Footer Placeholder 5">
            <a:extLst>
              <a:ext uri="{FF2B5EF4-FFF2-40B4-BE49-F238E27FC236}">
                <a16:creationId xmlns:a16="http://schemas.microsoft.com/office/drawing/2014/main" id="{EFCE83EE-D19C-4E31-B2A6-1A55285FFB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4075C-F997-4B1A-BD3E-2A2BD69BB399}"/>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225048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C7AA-5D02-4A83-B5AE-DE3CB1A73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0DB9ED-E8C2-49E8-B573-305F7B224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E9B93F-AA53-4179-A917-86D292D7D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8D79F-AA13-4AAD-BAFD-53FCBBA8B50C}"/>
              </a:ext>
            </a:extLst>
          </p:cNvPr>
          <p:cNvSpPr>
            <a:spLocks noGrp="1"/>
          </p:cNvSpPr>
          <p:nvPr>
            <p:ph type="dt" sz="half" idx="10"/>
          </p:nvPr>
        </p:nvSpPr>
        <p:spPr/>
        <p:txBody>
          <a:bodyPr/>
          <a:lstStyle/>
          <a:p>
            <a:fld id="{C93DE11A-B99D-4A39-B777-9AD778E0958E}" type="datetimeFigureOut">
              <a:rPr lang="en-GB" smtClean="0"/>
              <a:t>07/12/2021</a:t>
            </a:fld>
            <a:endParaRPr lang="en-GB"/>
          </a:p>
        </p:txBody>
      </p:sp>
      <p:sp>
        <p:nvSpPr>
          <p:cNvPr id="6" name="Footer Placeholder 5">
            <a:extLst>
              <a:ext uri="{FF2B5EF4-FFF2-40B4-BE49-F238E27FC236}">
                <a16:creationId xmlns:a16="http://schemas.microsoft.com/office/drawing/2014/main" id="{1B879E60-D37E-4622-B66A-E7741B0388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04B9C9-F509-4744-82AB-00135CF4D549}"/>
              </a:ext>
            </a:extLst>
          </p:cNvPr>
          <p:cNvSpPr>
            <a:spLocks noGrp="1"/>
          </p:cNvSpPr>
          <p:nvPr>
            <p:ph type="sldNum" sz="quarter" idx="12"/>
          </p:nvPr>
        </p:nvSpPr>
        <p:spPr/>
        <p:txBody>
          <a:bodyPr/>
          <a:lstStyle/>
          <a:p>
            <a:fld id="{6364B00B-ED2D-4A12-A67C-BA6C5353E03B}" type="slidenum">
              <a:rPr lang="en-GB" smtClean="0"/>
              <a:t>‹#›</a:t>
            </a:fld>
            <a:endParaRPr lang="en-GB"/>
          </a:p>
        </p:txBody>
      </p:sp>
    </p:spTree>
    <p:extLst>
      <p:ext uri="{BB962C8B-B14F-4D97-AF65-F5344CB8AC3E}">
        <p14:creationId xmlns:p14="http://schemas.microsoft.com/office/powerpoint/2010/main" val="34731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3A36F-F1CB-46C3-89F6-8657E1F58A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E085F0-24D7-46E7-B562-AC1BFFA45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1F22AA-EE2A-49FA-A7FC-353548BFD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DE11A-B99D-4A39-B777-9AD778E0958E}" type="datetimeFigureOut">
              <a:rPr lang="en-GB" smtClean="0"/>
              <a:t>07/12/2021</a:t>
            </a:fld>
            <a:endParaRPr lang="en-GB"/>
          </a:p>
        </p:txBody>
      </p:sp>
      <p:sp>
        <p:nvSpPr>
          <p:cNvPr id="5" name="Footer Placeholder 4">
            <a:extLst>
              <a:ext uri="{FF2B5EF4-FFF2-40B4-BE49-F238E27FC236}">
                <a16:creationId xmlns:a16="http://schemas.microsoft.com/office/drawing/2014/main" id="{70B1E8DA-48B3-448D-ABAE-09DDA109D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D5A5D0-14FA-484E-AD18-7BED5B45D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4B00B-ED2D-4A12-A67C-BA6C5353E03B}" type="slidenum">
              <a:rPr lang="en-GB" smtClean="0"/>
              <a:t>‹#›</a:t>
            </a:fld>
            <a:endParaRPr lang="en-GB"/>
          </a:p>
        </p:txBody>
      </p:sp>
    </p:spTree>
    <p:extLst>
      <p:ext uri="{BB962C8B-B14F-4D97-AF65-F5344CB8AC3E}">
        <p14:creationId xmlns:p14="http://schemas.microsoft.com/office/powerpoint/2010/main" val="117356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uropeanhealthunion.eu/"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europeanhealthunion.eu/wp-content/uploads/2021/07/Treaty-Change-for-a-European-Health-Union.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8085-0C70-404C-9265-FFAE697A970D}"/>
              </a:ext>
            </a:extLst>
          </p:cNvPr>
          <p:cNvSpPr>
            <a:spLocks noGrp="1"/>
          </p:cNvSpPr>
          <p:nvPr>
            <p:ph type="ctrTitle"/>
          </p:nvPr>
        </p:nvSpPr>
        <p:spPr>
          <a:xfrm>
            <a:off x="1524000" y="1390358"/>
            <a:ext cx="9144000" cy="2387600"/>
          </a:xfrm>
        </p:spPr>
        <p:txBody>
          <a:bodyPr>
            <a:normAutofit fontScale="90000"/>
          </a:bodyPr>
          <a:lstStyle/>
          <a:p>
            <a:r>
              <a:rPr lang="en-GB" sz="4900" b="1" dirty="0"/>
              <a:t>For a genuine European Health Union</a:t>
            </a:r>
            <a:br>
              <a:rPr lang="en-GB" sz="4800" b="1" dirty="0"/>
            </a:br>
            <a:br>
              <a:rPr lang="en-GB" sz="4800" b="1" dirty="0"/>
            </a:br>
            <a:br>
              <a:rPr lang="en-GB" sz="4800" b="1" dirty="0"/>
            </a:br>
            <a:r>
              <a:rPr lang="en-GB" sz="2400" b="1" dirty="0"/>
              <a:t>December 2021 </a:t>
            </a:r>
          </a:p>
        </p:txBody>
      </p:sp>
      <p:sp>
        <p:nvSpPr>
          <p:cNvPr id="3" name="Subtitle 2">
            <a:extLst>
              <a:ext uri="{FF2B5EF4-FFF2-40B4-BE49-F238E27FC236}">
                <a16:creationId xmlns:a16="http://schemas.microsoft.com/office/drawing/2014/main" id="{F2A2EA9F-1C88-4E3C-B41E-720C52ED1841}"/>
              </a:ext>
            </a:extLst>
          </p:cNvPr>
          <p:cNvSpPr>
            <a:spLocks noGrp="1"/>
          </p:cNvSpPr>
          <p:nvPr>
            <p:ph type="subTitle" idx="1"/>
          </p:nvPr>
        </p:nvSpPr>
        <p:spPr>
          <a:xfrm>
            <a:off x="1524000" y="4273842"/>
            <a:ext cx="9144000" cy="1655762"/>
          </a:xfrm>
        </p:spPr>
        <p:txBody>
          <a:bodyPr/>
          <a:lstStyle/>
          <a:p>
            <a:r>
              <a:rPr lang="en-GB" b="1" dirty="0"/>
              <a:t>Vytenis Povilas Andriukaitis</a:t>
            </a:r>
            <a:endParaRPr lang="en-GB" dirty="0"/>
          </a:p>
        </p:txBody>
      </p:sp>
    </p:spTree>
    <p:extLst>
      <p:ext uri="{BB962C8B-B14F-4D97-AF65-F5344CB8AC3E}">
        <p14:creationId xmlns:p14="http://schemas.microsoft.com/office/powerpoint/2010/main" val="1552577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A9F0-1030-4810-85E0-C4C777615164}"/>
              </a:ext>
            </a:extLst>
          </p:cNvPr>
          <p:cNvSpPr>
            <a:spLocks noGrp="1"/>
          </p:cNvSpPr>
          <p:nvPr>
            <p:ph type="title"/>
          </p:nvPr>
        </p:nvSpPr>
        <p:spPr>
          <a:xfrm>
            <a:off x="838200" y="189279"/>
            <a:ext cx="10515600" cy="1325563"/>
          </a:xfrm>
        </p:spPr>
        <p:txBody>
          <a:bodyPr>
            <a:noAutofit/>
          </a:bodyPr>
          <a:lstStyle/>
          <a:p>
            <a:pPr algn="ctr"/>
            <a:r>
              <a:rPr lang="en-GB" sz="3600" b="1" dirty="0">
                <a:latin typeface="+mn-lt"/>
              </a:rPr>
              <a:t>Communicable diseases do not respect political borders. No one is safe until everyone is safe</a:t>
            </a:r>
          </a:p>
        </p:txBody>
      </p:sp>
      <p:sp>
        <p:nvSpPr>
          <p:cNvPr id="3" name="Content Placeholder 2">
            <a:extLst>
              <a:ext uri="{FF2B5EF4-FFF2-40B4-BE49-F238E27FC236}">
                <a16:creationId xmlns:a16="http://schemas.microsoft.com/office/drawing/2014/main" id="{886CA275-0FAF-4B53-B1AA-FE6DB4343847}"/>
              </a:ext>
            </a:extLst>
          </p:cNvPr>
          <p:cNvSpPr>
            <a:spLocks noGrp="1"/>
          </p:cNvSpPr>
          <p:nvPr>
            <p:ph idx="1"/>
          </p:nvPr>
        </p:nvSpPr>
        <p:spPr/>
        <p:txBody>
          <a:bodyPr>
            <a:normAutofit/>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For the victory against pandemic, regional and global cooperation is key. Why not to use the EU as one of already existing instruments?</a:t>
            </a:r>
          </a:p>
          <a:p>
            <a:r>
              <a:rPr lang="en-GB" sz="3200" dirty="0">
                <a:effectLst/>
                <a:latin typeface="Calibri" panose="020F0502020204030204" pitchFamily="34" charset="0"/>
                <a:ea typeface="Calibri" panose="020F0502020204030204" pitchFamily="34" charset="0"/>
                <a:cs typeface="Times New Roman" panose="02020603050405020304" pitchFamily="18" charset="0"/>
              </a:rPr>
              <a:t>Ebola, Zika, and COVID-19 are teaching us that international preparedness for health crisis should be permanent. </a:t>
            </a:r>
          </a:p>
          <a:p>
            <a:r>
              <a:rPr lang="en-GB" sz="3200" dirty="0">
                <a:effectLst/>
                <a:latin typeface="Calibri" panose="020F0502020204030204" pitchFamily="34" charset="0"/>
                <a:ea typeface="Calibri" panose="020F0502020204030204" pitchFamily="34" charset="0"/>
                <a:cs typeface="Times New Roman" panose="02020603050405020304" pitchFamily="18" charset="0"/>
              </a:rPr>
              <a:t>Infectious diseases are killing much more people than wars. Why is health usually discussed just during rare meetings of  ministers of Health while military preparedness  is constantly on radars of politics?</a:t>
            </a:r>
            <a:endParaRPr lang="en-GB" sz="3200" dirty="0"/>
          </a:p>
        </p:txBody>
      </p:sp>
    </p:spTree>
    <p:extLst>
      <p:ext uri="{BB962C8B-B14F-4D97-AF65-F5344CB8AC3E}">
        <p14:creationId xmlns:p14="http://schemas.microsoft.com/office/powerpoint/2010/main" val="416398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64D2-9801-4DEE-BB7E-6C531F198DA4}"/>
              </a:ext>
            </a:extLst>
          </p:cNvPr>
          <p:cNvSpPr>
            <a:spLocks noGrp="1"/>
          </p:cNvSpPr>
          <p:nvPr>
            <p:ph type="title"/>
          </p:nvPr>
        </p:nvSpPr>
        <p:spPr>
          <a:xfrm>
            <a:off x="501162" y="113198"/>
            <a:ext cx="11095892" cy="1325563"/>
          </a:xfrm>
        </p:spPr>
        <p:txBody>
          <a:bodyPr>
            <a:noAutofit/>
          </a:bodyPr>
          <a:lstStyle/>
          <a:p>
            <a:pPr algn="ctr"/>
            <a:r>
              <a:rPr lang="en-GB" sz="3600" b="1" dirty="0">
                <a:latin typeface="+mn-lt"/>
              </a:rPr>
              <a:t>Health is a multidimensional issue with different actors best suited to play different roles. Pan European cooperation has its roles</a:t>
            </a:r>
          </a:p>
        </p:txBody>
      </p:sp>
      <p:sp>
        <p:nvSpPr>
          <p:cNvPr id="3" name="Content Placeholder 2">
            <a:extLst>
              <a:ext uri="{FF2B5EF4-FFF2-40B4-BE49-F238E27FC236}">
                <a16:creationId xmlns:a16="http://schemas.microsoft.com/office/drawing/2014/main" id="{654C74EE-B394-416E-B7AA-613F2852CDDF}"/>
              </a:ext>
            </a:extLst>
          </p:cNvPr>
          <p:cNvSpPr>
            <a:spLocks noGrp="1"/>
          </p:cNvSpPr>
          <p:nvPr>
            <p:ph idx="1"/>
          </p:nvPr>
        </p:nvSpPr>
        <p:spPr>
          <a:xfrm>
            <a:off x="838200" y="1825623"/>
            <a:ext cx="10515600" cy="4402202"/>
          </a:xfrm>
        </p:spPr>
        <p:txBody>
          <a:bodyPr>
            <a:noAutofit/>
          </a:bodyPr>
          <a:lstStyle/>
          <a:p>
            <a:r>
              <a:rPr lang="en-GB" sz="2200" dirty="0">
                <a:effectLst/>
                <a:ea typeface="Calibri" panose="020F0502020204030204" pitchFamily="34" charset="0"/>
                <a:cs typeface="Times New Roman" panose="02020603050405020304" pitchFamily="18" charset="0"/>
              </a:rPr>
              <a:t>The evidence already generated by the </a:t>
            </a:r>
            <a:r>
              <a:rPr lang="en-US" sz="2200" dirty="0">
                <a:effectLst/>
                <a:ea typeface="Calibri" panose="020F0502020204030204" pitchFamily="34" charset="0"/>
              </a:rPr>
              <a:t>European Reference Networks (ERNs) for rare diseases shows that pan European cooperation helps more than 30 million EU residents suffering from rare diseases and rare cancers, most of the EU Member States are simply too small to develop needed infrastructure. </a:t>
            </a:r>
          </a:p>
          <a:p>
            <a:r>
              <a:rPr lang="en-US" sz="2200" dirty="0"/>
              <a:t>Markets are not fit to produce or</a:t>
            </a:r>
            <a:r>
              <a:rPr lang="lt-LT" sz="2200" dirty="0"/>
              <a:t>p</a:t>
            </a:r>
            <a:r>
              <a:rPr lang="en-US" sz="2200" dirty="0"/>
              <a:t>han drugs without public support. US Orphan Drug  Act of 1983 states: </a:t>
            </a:r>
            <a:r>
              <a:rPr lang="en-US" sz="2200" dirty="0">
                <a:effectLst/>
                <a:ea typeface="Calibri" panose="020F0502020204030204" pitchFamily="34" charset="0"/>
                <a:cs typeface="Times New Roman" panose="02020603050405020304" pitchFamily="18" charset="0"/>
              </a:rPr>
              <a:t>”because so few individuals are affected by any one rare disease or condition, a pharmaceutical company which develops an orphan drug may reasonably expect the drug to generate relatively small sales in comparison to the cost of developing the drug and consequently to incur a financial loss”. Successful strategic purchasing of COVID-19 vaccines is an indication that the EU has a role </a:t>
            </a:r>
            <a:r>
              <a:rPr lang="en-US" sz="2200" dirty="0">
                <a:ea typeface="Calibri" panose="020F0502020204030204" pitchFamily="34" charset="0"/>
                <a:cs typeface="Times New Roman" panose="02020603050405020304" pitchFamily="18" charset="0"/>
              </a:rPr>
              <a:t>in mass production of vital medical goods.</a:t>
            </a:r>
          </a:p>
          <a:p>
            <a:r>
              <a:rPr lang="en-GB" sz="2200" dirty="0"/>
              <a:t>Pan –European cooperation in training and retention of healthcare labor force is needed for preventing  “medical deserts” created by short-term policies of “brain drain”.</a:t>
            </a:r>
          </a:p>
        </p:txBody>
      </p:sp>
    </p:spTree>
    <p:extLst>
      <p:ext uri="{BB962C8B-B14F-4D97-AF65-F5344CB8AC3E}">
        <p14:creationId xmlns:p14="http://schemas.microsoft.com/office/powerpoint/2010/main" val="59785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5C7B-7DB3-4A3E-8D72-6103A8BC00C7}"/>
              </a:ext>
            </a:extLst>
          </p:cNvPr>
          <p:cNvSpPr>
            <a:spLocks noGrp="1"/>
          </p:cNvSpPr>
          <p:nvPr>
            <p:ph type="title"/>
          </p:nvPr>
        </p:nvSpPr>
        <p:spPr>
          <a:xfrm>
            <a:off x="838200" y="197174"/>
            <a:ext cx="10515600" cy="1325563"/>
          </a:xfrm>
        </p:spPr>
        <p:txBody>
          <a:bodyPr>
            <a:noAutofit/>
          </a:bodyPr>
          <a:lstStyle/>
          <a:p>
            <a:pPr algn="ctr"/>
            <a:r>
              <a:rPr lang="en-GB" sz="3600" b="1" dirty="0">
                <a:effectLst/>
                <a:latin typeface="Calibri" panose="020F0502020204030204" pitchFamily="34" charset="0"/>
                <a:ea typeface="Calibri" panose="020F0502020204030204" pitchFamily="34" charset="0"/>
              </a:rPr>
              <a:t>We need to elaborate a much broader concept of  an EU Health Union going beyond a narrow proposal focused on crisis preparedness and response</a:t>
            </a:r>
            <a:endParaRPr lang="en-GB" sz="3600" b="1" dirty="0"/>
          </a:p>
        </p:txBody>
      </p:sp>
      <p:sp>
        <p:nvSpPr>
          <p:cNvPr id="3" name="Content Placeholder 2">
            <a:extLst>
              <a:ext uri="{FF2B5EF4-FFF2-40B4-BE49-F238E27FC236}">
                <a16:creationId xmlns:a16="http://schemas.microsoft.com/office/drawing/2014/main" id="{999D6A1E-734F-49EA-83C4-2FA0771CFE6D}"/>
              </a:ext>
            </a:extLst>
          </p:cNvPr>
          <p:cNvSpPr>
            <a:spLocks noGrp="1"/>
          </p:cNvSpPr>
          <p:nvPr>
            <p:ph idx="1"/>
          </p:nvPr>
        </p:nvSpPr>
        <p:spPr>
          <a:xfrm>
            <a:off x="838200" y="1966302"/>
            <a:ext cx="10515600" cy="4351338"/>
          </a:xfrm>
        </p:spPr>
        <p:txBody>
          <a:bodyPr>
            <a:normAutofit/>
          </a:bodyPr>
          <a:lstStyle/>
          <a:p>
            <a:r>
              <a:rPr lang="en-GB" dirty="0">
                <a:effectLst/>
                <a:latin typeface="Calibri" panose="020F0502020204030204" pitchFamily="34" charset="0"/>
                <a:ea typeface="Calibri" panose="020F0502020204030204" pitchFamily="34" charset="0"/>
              </a:rPr>
              <a:t>Strengthen the role of health policy in the European Treaties. The objectives to keep in mind are more proactive and preventive health, more solidarity in public health activities </a:t>
            </a:r>
            <a:endParaRPr lang="lt-LT"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Safeguard  EU solidarity with sufficient capacity</a:t>
            </a:r>
            <a:r>
              <a:rPr lang="lt-LT" dirty="0">
                <a:effectLst/>
                <a:latin typeface="Calibri" panose="020F0502020204030204" pitchFamily="34" charset="0"/>
                <a:ea typeface="Calibri" panose="020F0502020204030204" pitchFamily="34" charset="0"/>
              </a:rPr>
              <a:t>. </a:t>
            </a:r>
            <a:r>
              <a:rPr lang="en-GB" dirty="0">
                <a:effectLst/>
                <a:latin typeface="Calibri" panose="020F0502020204030204" pitchFamily="34" charset="0"/>
                <a:ea typeface="Calibri" panose="020F0502020204030204" pitchFamily="34" charset="0"/>
              </a:rPr>
              <a:t>We need to  avoid shortages of medical supplies, personnel and services </a:t>
            </a:r>
            <a:endParaRPr lang="lt-LT"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Expand the cross-border healthcare directive. We need the EU to share also some responsibilities in “care and cure” in the areas of rare cancers and rare diseases while preserving subsidiarity as a core principle.</a:t>
            </a:r>
            <a:endParaRPr lang="en-GB" dirty="0"/>
          </a:p>
        </p:txBody>
      </p:sp>
    </p:spTree>
    <p:extLst>
      <p:ext uri="{BB962C8B-B14F-4D97-AF65-F5344CB8AC3E}">
        <p14:creationId xmlns:p14="http://schemas.microsoft.com/office/powerpoint/2010/main" val="190055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758D-BD59-4D7D-94FF-F5DCADCEA31A}"/>
              </a:ext>
            </a:extLst>
          </p:cNvPr>
          <p:cNvSpPr>
            <a:spLocks noGrp="1"/>
          </p:cNvSpPr>
          <p:nvPr>
            <p:ph type="title"/>
          </p:nvPr>
        </p:nvSpPr>
        <p:spPr/>
        <p:txBody>
          <a:bodyPr>
            <a:normAutofit/>
          </a:bodyPr>
          <a:lstStyle/>
          <a:p>
            <a:r>
              <a:rPr lang="en-GB" b="1" dirty="0"/>
              <a:t>The prestige of national and local governments should raise in parallel to the growth of EHU</a:t>
            </a:r>
            <a:endParaRPr lang="en-US" b="1" dirty="0"/>
          </a:p>
        </p:txBody>
      </p:sp>
      <p:sp>
        <p:nvSpPr>
          <p:cNvPr id="3" name="Content Placeholder 2">
            <a:extLst>
              <a:ext uri="{FF2B5EF4-FFF2-40B4-BE49-F238E27FC236}">
                <a16:creationId xmlns:a16="http://schemas.microsoft.com/office/drawing/2014/main" id="{723E8E0E-373E-460E-985E-5ADFF9043EF6}"/>
              </a:ext>
            </a:extLst>
          </p:cNvPr>
          <p:cNvSpPr>
            <a:spLocks noGrp="1"/>
          </p:cNvSpPr>
          <p:nvPr>
            <p:ph idx="1"/>
          </p:nvPr>
        </p:nvSpPr>
        <p:spPr/>
        <p:txBody>
          <a:bodyPr>
            <a:normAutofit/>
          </a:bodyPr>
          <a:lstStyle/>
          <a:p>
            <a:pPr marL="0" indent="0">
              <a:buNone/>
            </a:pPr>
            <a:r>
              <a:rPr lang="en-US" sz="2000" b="1" i="0" dirty="0">
                <a:solidFill>
                  <a:srgbClr val="000000"/>
                </a:solidFill>
                <a:effectLst/>
                <a:latin typeface="-apple-system"/>
              </a:rPr>
              <a:t>During last 3 decades principles of so called New Public Management (NPM) were gaining popularity in OECD countries</a:t>
            </a:r>
          </a:p>
          <a:p>
            <a:pPr marL="0" indent="0">
              <a:buNone/>
            </a:pPr>
            <a:r>
              <a:rPr lang="en-US" sz="2000" dirty="0">
                <a:solidFill>
                  <a:srgbClr val="000000"/>
                </a:solidFill>
                <a:latin typeface="-apple-system"/>
              </a:rPr>
              <a:t>According to NPM:</a:t>
            </a:r>
          </a:p>
          <a:p>
            <a:pPr>
              <a:buFont typeface="Wingdings" panose="05000000000000000000" pitchFamily="2" charset="2"/>
              <a:buChar char="ü"/>
            </a:pPr>
            <a:r>
              <a:rPr lang="en-US" sz="2000" dirty="0">
                <a:solidFill>
                  <a:srgbClr val="000000"/>
                </a:solidFill>
                <a:latin typeface="-apple-system"/>
              </a:rPr>
              <a:t> national governments should delegate (outsource) functions to different agencies administered by private-sector style managers;</a:t>
            </a:r>
          </a:p>
          <a:p>
            <a:pPr>
              <a:buFont typeface="Wingdings" panose="05000000000000000000" pitchFamily="2" charset="2"/>
              <a:buChar char="ü"/>
            </a:pPr>
            <a:r>
              <a:rPr lang="en-US" sz="2000" dirty="0">
                <a:solidFill>
                  <a:srgbClr val="000000"/>
                </a:solidFill>
                <a:latin typeface="-apple-system"/>
              </a:rPr>
              <a:t>allocation of public resources should rely on regulatory role of quasi-markets;</a:t>
            </a:r>
            <a:endParaRPr lang="en-US" sz="2000" b="0" i="0" dirty="0">
              <a:solidFill>
                <a:srgbClr val="000000"/>
              </a:solidFill>
              <a:effectLst/>
              <a:latin typeface="-apple-system"/>
            </a:endParaRPr>
          </a:p>
          <a:p>
            <a:pPr>
              <a:buFont typeface="Wingdings" panose="05000000000000000000" pitchFamily="2" charset="2"/>
              <a:buChar char="ü"/>
            </a:pPr>
            <a:r>
              <a:rPr lang="en-US" sz="2000" b="0" i="0" dirty="0">
                <a:solidFill>
                  <a:srgbClr val="000000"/>
                </a:solidFill>
                <a:effectLst/>
                <a:latin typeface="-apple-system"/>
              </a:rPr>
              <a:t>citizens are considered as consumers. </a:t>
            </a:r>
          </a:p>
          <a:p>
            <a:pPr marL="0" indent="0">
              <a:buNone/>
            </a:pPr>
            <a:r>
              <a:rPr lang="en-US" sz="2000" b="1" dirty="0"/>
              <a:t>COVID-19 revealed that:</a:t>
            </a:r>
          </a:p>
          <a:p>
            <a:pPr>
              <a:buFont typeface="Wingdings" panose="05000000000000000000" pitchFamily="2" charset="2"/>
              <a:buChar char="ü"/>
            </a:pPr>
            <a:r>
              <a:rPr lang="en-US" sz="2000" dirty="0"/>
              <a:t>in some  countries advances in outsourcing almost ruined capacity of governments to react rationally (to follow an advice of science); </a:t>
            </a:r>
          </a:p>
          <a:p>
            <a:pPr>
              <a:buFont typeface="Wingdings" panose="05000000000000000000" pitchFamily="2" charset="2"/>
              <a:buChar char="ü"/>
            </a:pPr>
            <a:r>
              <a:rPr lang="en-US" sz="2000" dirty="0"/>
              <a:t>from 20 to 40 percent of adults consider themselves just as consumers and are opposing such public goods as vaccines. </a:t>
            </a:r>
          </a:p>
          <a:p>
            <a:pPr marL="0" indent="0">
              <a:buNone/>
            </a:pPr>
            <a:endParaRPr lang="en-US" dirty="0"/>
          </a:p>
        </p:txBody>
      </p:sp>
    </p:spTree>
    <p:extLst>
      <p:ext uri="{BB962C8B-B14F-4D97-AF65-F5344CB8AC3E}">
        <p14:creationId xmlns:p14="http://schemas.microsoft.com/office/powerpoint/2010/main" val="3253833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AAC1-C2DB-4562-AFBC-A22BDC6081E7}"/>
              </a:ext>
            </a:extLst>
          </p:cNvPr>
          <p:cNvSpPr>
            <a:spLocks noGrp="1"/>
          </p:cNvSpPr>
          <p:nvPr>
            <p:ph type="title"/>
          </p:nvPr>
        </p:nvSpPr>
        <p:spPr>
          <a:xfrm>
            <a:off x="838200" y="365125"/>
            <a:ext cx="10515600" cy="1879311"/>
          </a:xfrm>
        </p:spPr>
        <p:txBody>
          <a:bodyPr>
            <a:noAutofit/>
          </a:bodyPr>
          <a:lstStyle/>
          <a:p>
            <a:r>
              <a:rPr lang="en-GB" sz="4800" b="1" dirty="0">
                <a:latin typeface="Times New Roman" panose="02020603050405020304" pitchFamily="18" charset="0"/>
                <a:cs typeface="Times New Roman" panose="02020603050405020304" pitchFamily="18" charset="0"/>
              </a:rPr>
              <a:t>Health of Europeans needs</a:t>
            </a:r>
            <a:br>
              <a:rPr lang="lt-LT" sz="4800" b="1" dirty="0">
                <a:latin typeface="Times New Roman" panose="02020603050405020304" pitchFamily="18" charset="0"/>
                <a:cs typeface="Times New Roman" panose="02020603050405020304" pitchFamily="18" charset="0"/>
              </a:rPr>
            </a:br>
            <a:endParaRPr lang="en-GB" sz="4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16900E-232C-4719-862F-B0D04C0E4080}"/>
              </a:ext>
            </a:extLst>
          </p:cNvPr>
          <p:cNvSpPr>
            <a:spLocks noGrp="1"/>
          </p:cNvSpPr>
          <p:nvPr>
            <p:ph idx="1"/>
          </p:nvPr>
        </p:nvSpPr>
        <p:spPr>
          <a:xfrm>
            <a:off x="838200" y="1928553"/>
            <a:ext cx="10515600" cy="4248410"/>
          </a:xfrm>
        </p:spPr>
        <p:txBody>
          <a:bodyPr>
            <a:normAutofit fontScale="92500"/>
          </a:bodyPr>
          <a:lstStyle/>
          <a:p>
            <a:r>
              <a:rPr lang="en-GB" sz="5400" dirty="0">
                <a:latin typeface="Arial" panose="020B0604020202020204" pitchFamily="34" charset="0"/>
                <a:cs typeface="Arial" panose="020B0604020202020204" pitchFamily="34" charset="0"/>
              </a:rPr>
              <a:t>Stronger, evidence based national health policy </a:t>
            </a:r>
          </a:p>
          <a:p>
            <a:r>
              <a:rPr lang="en-GB" sz="5400" dirty="0">
                <a:latin typeface="Arial" panose="020B0604020202020204" pitchFamily="34" charset="0"/>
                <a:cs typeface="Arial" panose="020B0604020202020204" pitchFamily="34" charset="0"/>
              </a:rPr>
              <a:t>Inclusive governance with people acting as patients and citizens </a:t>
            </a:r>
          </a:p>
          <a:p>
            <a:r>
              <a:rPr lang="en-GB" sz="5400" dirty="0">
                <a:latin typeface="Arial" panose="020B0604020202020204" pitchFamily="34" charset="0"/>
                <a:cs typeface="Arial" panose="020B0604020202020204" pitchFamily="34" charset="0"/>
              </a:rPr>
              <a:t>Stronger European health policy</a:t>
            </a:r>
          </a:p>
        </p:txBody>
      </p:sp>
    </p:spTree>
    <p:extLst>
      <p:ext uri="{BB962C8B-B14F-4D97-AF65-F5344CB8AC3E}">
        <p14:creationId xmlns:p14="http://schemas.microsoft.com/office/powerpoint/2010/main" val="1857504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517A-8874-4456-9265-0AA6D8309BB8}"/>
              </a:ext>
            </a:extLst>
          </p:cNvPr>
          <p:cNvSpPr>
            <a:spLocks noGrp="1"/>
          </p:cNvSpPr>
          <p:nvPr>
            <p:ph type="title"/>
          </p:nvPr>
        </p:nvSpPr>
        <p:spPr>
          <a:xfrm>
            <a:off x="838200" y="365125"/>
            <a:ext cx="10515600" cy="725121"/>
          </a:xfrm>
        </p:spPr>
        <p:txBody>
          <a:bodyPr>
            <a:normAutofit/>
          </a:bodyPr>
          <a:lstStyle/>
          <a:p>
            <a:pPr algn="ctr"/>
            <a:r>
              <a:rPr lang="en-GB" sz="3600" b="1" dirty="0">
                <a:effectLst/>
                <a:latin typeface="Calibri" panose="020F0502020204030204" pitchFamily="34" charset="0"/>
                <a:ea typeface="Calibri" panose="020F0502020204030204" pitchFamily="34" charset="0"/>
                <a:cs typeface="Times New Roman" panose="02020603050405020304" pitchFamily="18" charset="0"/>
              </a:rPr>
              <a:t>European Treaties are very week on health</a:t>
            </a:r>
            <a:endParaRPr lang="en-GB" sz="3600" dirty="0"/>
          </a:p>
        </p:txBody>
      </p:sp>
      <p:sp>
        <p:nvSpPr>
          <p:cNvPr id="3" name="Content Placeholder 2">
            <a:extLst>
              <a:ext uri="{FF2B5EF4-FFF2-40B4-BE49-F238E27FC236}">
                <a16:creationId xmlns:a16="http://schemas.microsoft.com/office/drawing/2014/main" id="{1085FD49-0893-401A-A936-A43DC5A7AB9B}"/>
              </a:ext>
            </a:extLst>
          </p:cNvPr>
          <p:cNvSpPr>
            <a:spLocks noGrp="1"/>
          </p:cNvSpPr>
          <p:nvPr>
            <p:ph idx="1"/>
          </p:nvPr>
        </p:nvSpPr>
        <p:spPr>
          <a:xfrm>
            <a:off x="838200" y="1500997"/>
            <a:ext cx="10515600" cy="4644826"/>
          </a:xfrm>
        </p:spPr>
        <p:txBody>
          <a:bodyPr>
            <a:normAutofit fontScale="85000" lnSpcReduction="20000"/>
          </a:bodyPr>
          <a:lstStyle/>
          <a:p>
            <a:pPr>
              <a:lnSpc>
                <a:spcPct val="107000"/>
              </a:lnSpc>
              <a:spcAft>
                <a:spcPts val="800"/>
              </a:spcAft>
            </a:pPr>
            <a:r>
              <a:rPr lang="en-GB" sz="3200" dirty="0">
                <a:effectLst/>
                <a:latin typeface="Calibri" panose="020F0502020204030204" pitchFamily="34" charset="0"/>
                <a:ea typeface="Calibri" panose="020F0502020204030204" pitchFamily="34" charset="0"/>
                <a:cs typeface="Calibri" panose="020F0502020204030204" pitchFamily="34" charset="0"/>
              </a:rPr>
              <a:t>Health is not on the Preamble of the TEU.</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Calibri" panose="020F0502020204030204" pitchFamily="34" charset="0"/>
                <a:ea typeface="Calibri" panose="020F0502020204030204" pitchFamily="34" charset="0"/>
                <a:cs typeface="Calibri" panose="020F0502020204030204" pitchFamily="34" charset="0"/>
              </a:rPr>
              <a:t>The aim and all main objectives of the EU are enforced by Article 3 of the TEU. Health is not part of Article 3 of the TEU.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Calibri" panose="020F0502020204030204" pitchFamily="34" charset="0"/>
                <a:ea typeface="Calibri" panose="020F0502020204030204" pitchFamily="34" charset="0"/>
                <a:cs typeface="Calibri" panose="020F0502020204030204" pitchFamily="34" charset="0"/>
              </a:rPr>
              <a:t>Following the logic of the TEU, the TFEU is prioritizing the articles devoted to the development of internal market against the articles dealing with other activities of the EU.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Calibri" panose="020F0502020204030204" pitchFamily="34" charset="0"/>
              </a:rPr>
              <a:t>Development of health is considered necessary to the Union in so far as it serves better functioning of the internal market. Current Health Union related initiatives are not talking about health as a specific objective of the EU. The talk is about a well-functioning internal market.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22941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CB10-6091-42AD-A97A-48933C6A029C}"/>
              </a:ext>
            </a:extLst>
          </p:cNvPr>
          <p:cNvSpPr>
            <a:spLocks noGrp="1"/>
          </p:cNvSpPr>
          <p:nvPr>
            <p:ph type="title"/>
          </p:nvPr>
        </p:nvSpPr>
        <p:spPr/>
        <p:txBody>
          <a:bodyPr>
            <a:normAutofit/>
          </a:bodyPr>
          <a:lstStyle/>
          <a:p>
            <a:r>
              <a:rPr lang="en-US" sz="3200" b="1" dirty="0">
                <a:solidFill>
                  <a:srgbClr val="333333"/>
                </a:solidFill>
                <a:effectLst/>
                <a:latin typeface="Noto Sans" panose="020B0502040504020204" pitchFamily="34" charset="0"/>
                <a:ea typeface="Calibri" panose="020F0502020204030204" pitchFamily="34" charset="0"/>
              </a:rPr>
              <a:t>Different scenarios can be envisaged to achieve health and well-being of all Europeans</a:t>
            </a:r>
            <a:endParaRPr lang="en-US" sz="3200" dirty="0"/>
          </a:p>
        </p:txBody>
      </p:sp>
      <p:sp>
        <p:nvSpPr>
          <p:cNvPr id="3" name="Content Placeholder 2">
            <a:extLst>
              <a:ext uri="{FF2B5EF4-FFF2-40B4-BE49-F238E27FC236}">
                <a16:creationId xmlns:a16="http://schemas.microsoft.com/office/drawing/2014/main" id="{C261C731-6BB5-4595-A46F-3D364936D181}"/>
              </a:ext>
            </a:extLst>
          </p:cNvPr>
          <p:cNvSpPr>
            <a:spLocks noGrp="1"/>
          </p:cNvSpPr>
          <p:nvPr>
            <p:ph idx="1"/>
          </p:nvPr>
        </p:nvSpPr>
        <p:spPr/>
        <p:txBody>
          <a:bodyPr>
            <a:normAutofit/>
          </a:bodyPr>
          <a:lstStyle/>
          <a:p>
            <a:pPr marL="0" marR="0" indent="0" algn="just">
              <a:buNone/>
            </a:pPr>
            <a:r>
              <a:rPr lang="en-US" sz="1800" dirty="0">
                <a:solidFill>
                  <a:srgbClr val="333333"/>
                </a:solidFill>
                <a:effectLst/>
                <a:latin typeface="Noto Sans" panose="020B0502040504020204" pitchFamily="34" charset="0"/>
                <a:ea typeface="Times New Roman" panose="02020603050405020304" pitchFamily="18" charset="0"/>
              </a:rPr>
              <a:t>a)       </a:t>
            </a:r>
            <a:r>
              <a:rPr lang="en-US" sz="2000" dirty="0">
                <a:solidFill>
                  <a:srgbClr val="333333"/>
                </a:solidFill>
                <a:effectLst/>
                <a:latin typeface="Noto Sans" panose="020B0502040504020204" pitchFamily="34" charset="0"/>
                <a:ea typeface="Times New Roman" panose="02020603050405020304" pitchFamily="18" charset="0"/>
              </a:rPr>
              <a:t>Measures to make progress in health concentrate on what can be done with existing legal, financial and managerial instruments, upgrading already functioning institutions, and improved implementation of already agreed policies.</a:t>
            </a:r>
            <a:endParaRPr lang="en-US" sz="2000" dirty="0">
              <a:effectLst/>
              <a:latin typeface="Times New Roman" panose="02020603050405020304" pitchFamily="18" charset="0"/>
              <a:ea typeface="Times New Roman" panose="02020603050405020304" pitchFamily="18" charset="0"/>
            </a:endParaRPr>
          </a:p>
          <a:p>
            <a:pPr marL="0" marR="0" indent="0" algn="l">
              <a:buNone/>
            </a:pPr>
            <a:r>
              <a:rPr lang="en-US" sz="2000" dirty="0">
                <a:solidFill>
                  <a:srgbClr val="333333"/>
                </a:solidFill>
                <a:effectLst/>
                <a:latin typeface="Noto Sans" panose="020B0502040504020204" pitchFamily="34" charset="0"/>
                <a:ea typeface="Times New Roman" panose="02020603050405020304" pitchFamily="18" charset="0"/>
              </a:rPr>
              <a:t>b)      Fine tuning of existing instruments of health policy in parallel to the development of secondary legislation and establishment of new institutions that can create added value for European health. The scenario does not foresee amendments to the European Treaties.</a:t>
            </a:r>
            <a:endParaRPr lang="en-US" sz="2000" dirty="0">
              <a:effectLst/>
              <a:latin typeface="Times New Roman" panose="02020603050405020304" pitchFamily="18" charset="0"/>
              <a:ea typeface="Times New Roman" panose="02020603050405020304" pitchFamily="18" charset="0"/>
            </a:endParaRPr>
          </a:p>
          <a:p>
            <a:pPr marL="0" marR="0" indent="0" algn="l">
              <a:buNone/>
            </a:pPr>
            <a:r>
              <a:rPr lang="en-US" sz="2000" dirty="0">
                <a:solidFill>
                  <a:srgbClr val="333333"/>
                </a:solidFill>
                <a:effectLst/>
                <a:latin typeface="Noto Sans" panose="020B0502040504020204" pitchFamily="34" charset="0"/>
                <a:ea typeface="Times New Roman" panose="02020603050405020304" pitchFamily="18" charset="0"/>
              </a:rPr>
              <a:t>c)      Europeans decide that in addition to “a” and “b”, a “c” is needed, where the status of health policy in the European Treaties is strengthened, with provisions for a European Health Union incorporated into the Treaty on European Union, giving the European Union explicit competence in health policy in very concrete areas, while preserving the principle of subsidiarity as a core.</a:t>
            </a:r>
            <a:endParaRPr lang="en-US" sz="2000" dirty="0">
              <a:effectLst/>
              <a:latin typeface="Times New Roman" panose="02020603050405020304" pitchFamily="18" charset="0"/>
              <a:ea typeface="Times New Roman" panose="02020603050405020304" pitchFamily="18" charset="0"/>
            </a:endParaRPr>
          </a:p>
          <a:p>
            <a:pPr marL="0" indent="0">
              <a:buNone/>
            </a:pPr>
            <a:r>
              <a:rPr lang="en-US" dirty="0"/>
              <a:t>My </a:t>
            </a:r>
            <a:r>
              <a:rPr lang="en-US"/>
              <a:t>heart lies </a:t>
            </a:r>
            <a:r>
              <a:rPr lang="en-US" dirty="0"/>
              <a:t>with the scenario “</a:t>
            </a:r>
            <a:r>
              <a:rPr lang="en-US"/>
              <a:t>c”.</a:t>
            </a:r>
            <a:endParaRPr lang="en-US" dirty="0"/>
          </a:p>
        </p:txBody>
      </p:sp>
    </p:spTree>
    <p:extLst>
      <p:ext uri="{BB962C8B-B14F-4D97-AF65-F5344CB8AC3E}">
        <p14:creationId xmlns:p14="http://schemas.microsoft.com/office/powerpoint/2010/main" val="424935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4BA5-726D-4D61-A952-E52157A958B4}"/>
              </a:ext>
            </a:extLst>
          </p:cNvPr>
          <p:cNvSpPr>
            <a:spLocks noGrp="1"/>
          </p:cNvSpPr>
          <p:nvPr>
            <p:ph type="title"/>
          </p:nvPr>
        </p:nvSpPr>
        <p:spPr>
          <a:xfrm>
            <a:off x="838200" y="150521"/>
            <a:ext cx="10515600" cy="1325563"/>
          </a:xfrm>
        </p:spPr>
        <p:txBody>
          <a:bodyPr>
            <a:normAutofit fontScale="90000"/>
          </a:bodyPr>
          <a:lstStyle/>
          <a:p>
            <a:pPr algn="ctr"/>
            <a:r>
              <a:rPr lang="en-GB" sz="4000" b="1" dirty="0">
                <a:effectLst/>
                <a:latin typeface="+mn-lt"/>
                <a:ea typeface="Calibri" panose="020F0502020204030204" pitchFamily="34" charset="0"/>
                <a:cs typeface="Times New Roman" panose="02020603050405020304" pitchFamily="18" charset="0"/>
              </a:rPr>
              <a:t>How to act i</a:t>
            </a:r>
            <a:r>
              <a:rPr lang="en-GB" sz="4000" b="1" dirty="0">
                <a:latin typeface="+mn-lt"/>
                <a:ea typeface="Calibri" panose="020F0502020204030204" pitchFamily="34" charset="0"/>
              </a:rPr>
              <a:t>f we agree that Europe is not just the market place?</a:t>
            </a:r>
            <a:br>
              <a:rPr lang="en-GB" sz="4000" b="1" dirty="0">
                <a:latin typeface="+mn-lt"/>
              </a:rPr>
            </a:br>
            <a:endParaRPr lang="en-GB" sz="4000" b="1" dirty="0">
              <a:latin typeface="+mn-lt"/>
            </a:endParaRPr>
          </a:p>
        </p:txBody>
      </p:sp>
      <p:sp>
        <p:nvSpPr>
          <p:cNvPr id="3" name="Content Placeholder 2">
            <a:extLst>
              <a:ext uri="{FF2B5EF4-FFF2-40B4-BE49-F238E27FC236}">
                <a16:creationId xmlns:a16="http://schemas.microsoft.com/office/drawing/2014/main" id="{FFBA340F-9AC1-4243-98F7-CF799AB01DAC}"/>
              </a:ext>
            </a:extLst>
          </p:cNvPr>
          <p:cNvSpPr>
            <a:spLocks noGrp="1"/>
          </p:cNvSpPr>
          <p:nvPr>
            <p:ph idx="1"/>
          </p:nvPr>
        </p:nvSpPr>
        <p:spPr>
          <a:xfrm>
            <a:off x="838200" y="1347559"/>
            <a:ext cx="10515600" cy="4917506"/>
          </a:xfrm>
        </p:spPr>
        <p:txBody>
          <a:bodyPr>
            <a:normAutofit/>
          </a:bodyPr>
          <a:lstStyle/>
          <a:p>
            <a:pPr algn="just">
              <a:lnSpc>
                <a:spcPct val="100000"/>
              </a:lnSpc>
              <a:spcBef>
                <a:spcPts val="600"/>
              </a:spcBef>
              <a:spcAft>
                <a:spcPts val="800"/>
              </a:spcAft>
            </a:pPr>
            <a:r>
              <a:rPr lang="en-GB" sz="3200" dirty="0">
                <a:effectLst/>
                <a:latin typeface="+mn-lt"/>
                <a:ea typeface="Calibri" panose="020F0502020204030204" pitchFamily="34" charset="0"/>
                <a:cs typeface="Times New Roman" panose="02020603050405020304" pitchFamily="18" charset="0"/>
              </a:rPr>
              <a:t>Health should appear on the Preamble of the TEU in parallel to internal market and an economic and monetary union. </a:t>
            </a:r>
          </a:p>
          <a:p>
            <a:pPr algn="just">
              <a:lnSpc>
                <a:spcPct val="100000"/>
              </a:lnSpc>
              <a:spcBef>
                <a:spcPts val="600"/>
              </a:spcBef>
              <a:spcAft>
                <a:spcPts val="800"/>
              </a:spcAft>
            </a:pPr>
            <a:r>
              <a:rPr lang="en-GB" sz="3200" dirty="0">
                <a:effectLst/>
                <a:latin typeface="+mn-lt"/>
                <a:ea typeface="Calibri" panose="020F0502020204030204" pitchFamily="34" charset="0"/>
                <a:cs typeface="Times New Roman" panose="02020603050405020304" pitchFamily="18" charset="0"/>
              </a:rPr>
              <a:t>Let us amend part 3 of </a:t>
            </a:r>
            <a:r>
              <a:rPr lang="lt-LT" sz="3200" dirty="0">
                <a:effectLst/>
                <a:latin typeface="+mn-lt"/>
                <a:ea typeface="Calibri" panose="020F0502020204030204" pitchFamily="34" charset="0"/>
                <a:cs typeface="Times New Roman" panose="02020603050405020304" pitchFamily="18" charset="0"/>
              </a:rPr>
              <a:t>A</a:t>
            </a:r>
            <a:r>
              <a:rPr lang="en-GB" sz="3200" dirty="0" err="1">
                <a:effectLst/>
                <a:latin typeface="+mn-lt"/>
                <a:ea typeface="Calibri" panose="020F0502020204030204" pitchFamily="34" charset="0"/>
                <a:cs typeface="Times New Roman" panose="02020603050405020304" pitchFamily="18" charset="0"/>
              </a:rPr>
              <a:t>rticle</a:t>
            </a:r>
            <a:r>
              <a:rPr lang="en-GB" sz="3200" dirty="0">
                <a:effectLst/>
                <a:latin typeface="+mn-lt"/>
                <a:ea typeface="Calibri" panose="020F0502020204030204" pitchFamily="34" charset="0"/>
                <a:cs typeface="Times New Roman" panose="02020603050405020304" pitchFamily="18" charset="0"/>
              </a:rPr>
              <a:t> 3</a:t>
            </a:r>
            <a:r>
              <a:rPr lang="lt-LT" sz="3200" dirty="0">
                <a:effectLst/>
                <a:latin typeface="+mn-lt"/>
                <a:ea typeface="Calibri" panose="020F0502020204030204" pitchFamily="34" charset="0"/>
                <a:cs typeface="Times New Roman" panose="02020603050405020304" pitchFamily="18" charset="0"/>
              </a:rPr>
              <a:t> </a:t>
            </a:r>
            <a:r>
              <a:rPr lang="en-GB" sz="3200" dirty="0">
                <a:effectLst/>
                <a:latin typeface="+mn-lt"/>
                <a:ea typeface="Calibri" panose="020F0502020204030204" pitchFamily="34" charset="0"/>
                <a:cs typeface="Times New Roman" panose="02020603050405020304" pitchFamily="18" charset="0"/>
              </a:rPr>
              <a:t>of the TE</a:t>
            </a:r>
            <a:r>
              <a:rPr lang="lt-LT" sz="3200" dirty="0">
                <a:effectLst/>
                <a:latin typeface="+mn-lt"/>
                <a:ea typeface="Calibri" panose="020F0502020204030204" pitchFamily="34" charset="0"/>
                <a:cs typeface="Times New Roman" panose="02020603050405020304" pitchFamily="18" charset="0"/>
              </a:rPr>
              <a:t>U</a:t>
            </a:r>
            <a:r>
              <a:rPr lang="en-GB" sz="3200" dirty="0">
                <a:effectLst/>
                <a:latin typeface="+mn-lt"/>
                <a:ea typeface="Calibri" panose="020F0502020204030204" pitchFamily="34" charset="0"/>
                <a:cs typeface="Times New Roman" panose="02020603050405020304" pitchFamily="18" charset="0"/>
              </a:rPr>
              <a:t>:</a:t>
            </a:r>
            <a:endParaRPr lang="en-GB" sz="3200" dirty="0">
              <a:effectLst/>
              <a:latin typeface="+mn-lt"/>
              <a:ea typeface="Times New Roman" panose="02020603050405020304" pitchFamily="18" charset="0"/>
              <a:cs typeface="Times New Roman" panose="02020603050405020304" pitchFamily="18" charset="0"/>
            </a:endParaRPr>
          </a:p>
          <a:p>
            <a:pPr algn="just">
              <a:lnSpc>
                <a:spcPct val="100000"/>
              </a:lnSpc>
              <a:spcBef>
                <a:spcPts val="600"/>
              </a:spcBef>
              <a:spcAft>
                <a:spcPts val="800"/>
              </a:spcAft>
            </a:pPr>
            <a:r>
              <a:rPr lang="en-GB" sz="3200" dirty="0">
                <a:effectLst/>
                <a:latin typeface="+mn-lt"/>
                <a:ea typeface="Calibri" panose="020F0502020204030204" pitchFamily="34" charset="0"/>
                <a:cs typeface="Times New Roman" panose="02020603050405020304" pitchFamily="18" charset="0"/>
              </a:rPr>
              <a:t> Let us amend part 2 of </a:t>
            </a:r>
            <a:r>
              <a:rPr lang="lt-LT" sz="3200" dirty="0">
                <a:effectLst/>
                <a:latin typeface="+mn-lt"/>
                <a:ea typeface="Calibri" panose="020F0502020204030204" pitchFamily="34" charset="0"/>
                <a:cs typeface="Times New Roman" panose="02020603050405020304" pitchFamily="18" charset="0"/>
              </a:rPr>
              <a:t>A</a:t>
            </a:r>
            <a:r>
              <a:rPr lang="en-GB" sz="3200" dirty="0" err="1">
                <a:effectLst/>
                <a:latin typeface="+mn-lt"/>
                <a:ea typeface="Calibri" panose="020F0502020204030204" pitchFamily="34" charset="0"/>
                <a:cs typeface="Times New Roman" panose="02020603050405020304" pitchFamily="18" charset="0"/>
              </a:rPr>
              <a:t>rticle</a:t>
            </a:r>
            <a:r>
              <a:rPr lang="en-GB" sz="3200" dirty="0">
                <a:effectLst/>
                <a:latin typeface="+mn-lt"/>
                <a:ea typeface="Calibri" panose="020F0502020204030204" pitchFamily="34" charset="0"/>
                <a:cs typeface="Times New Roman" panose="02020603050405020304" pitchFamily="18" charset="0"/>
              </a:rPr>
              <a:t> 4 of the TFEU by explicitly indicating shared competence between the EU and MS in the area of public and humane health.</a:t>
            </a:r>
            <a:r>
              <a:rPr lang="en-GB" sz="3200" b="1" dirty="0">
                <a:effectLst/>
                <a:latin typeface="+mn-lt"/>
                <a:ea typeface="Calibri" panose="020F0502020204030204" pitchFamily="34" charset="0"/>
                <a:cs typeface="Times New Roman" panose="02020603050405020304" pitchFamily="18" charset="0"/>
              </a:rPr>
              <a:t> </a:t>
            </a:r>
            <a:r>
              <a:rPr lang="lt-LT" sz="3200" dirty="0">
                <a:latin typeface="+mn-lt"/>
                <a:ea typeface="Calibri" panose="020F0502020204030204" pitchFamily="34" charset="0"/>
                <a:cs typeface="Times New Roman" panose="02020603050405020304" pitchFamily="18" charset="0"/>
              </a:rPr>
              <a:t>A</a:t>
            </a:r>
            <a:r>
              <a:rPr lang="en-GB" sz="3200" dirty="0" err="1">
                <a:effectLst/>
                <a:latin typeface="+mn-lt"/>
                <a:ea typeface="Calibri" panose="020F0502020204030204" pitchFamily="34" charset="0"/>
                <a:cs typeface="Times New Roman" panose="02020603050405020304" pitchFamily="18" charset="0"/>
              </a:rPr>
              <a:t>rticle</a:t>
            </a:r>
            <a:r>
              <a:rPr lang="en-GB" sz="3200" dirty="0">
                <a:effectLst/>
                <a:latin typeface="+mn-lt"/>
                <a:ea typeface="Calibri" panose="020F0502020204030204" pitchFamily="34" charset="0"/>
                <a:cs typeface="Times New Roman" panose="02020603050405020304" pitchFamily="18" charset="0"/>
              </a:rPr>
              <a:t> 168 of </a:t>
            </a:r>
            <a:r>
              <a:rPr lang="lt-LT" sz="3200" dirty="0" err="1">
                <a:effectLst/>
                <a:latin typeface="+mn-lt"/>
                <a:ea typeface="Calibri" panose="020F0502020204030204" pitchFamily="34" charset="0"/>
                <a:cs typeface="Times New Roman" panose="02020603050405020304" pitchFamily="18" charset="0"/>
              </a:rPr>
              <a:t>the</a:t>
            </a:r>
            <a:r>
              <a:rPr lang="lt-LT" sz="3200" dirty="0">
                <a:effectLst/>
                <a:latin typeface="+mn-lt"/>
                <a:ea typeface="Calibri" panose="020F0502020204030204" pitchFamily="34" charset="0"/>
                <a:cs typeface="Times New Roman" panose="02020603050405020304" pitchFamily="18" charset="0"/>
              </a:rPr>
              <a:t> </a:t>
            </a:r>
            <a:r>
              <a:rPr lang="en-GB" sz="3200" dirty="0">
                <a:effectLst/>
                <a:latin typeface="+mn-lt"/>
                <a:ea typeface="Calibri" panose="020F0502020204030204" pitchFamily="34" charset="0"/>
                <a:cs typeface="Times New Roman" panose="02020603050405020304" pitchFamily="18" charset="0"/>
              </a:rPr>
              <a:t>TFEU should be well tuned according to the above mentioned amendments. </a:t>
            </a:r>
          </a:p>
          <a:p>
            <a:pPr marL="0" indent="0">
              <a:buNone/>
            </a:pPr>
            <a:endParaRPr lang="en-GB" dirty="0">
              <a:latin typeface="+mn-lt"/>
            </a:endParaRPr>
          </a:p>
        </p:txBody>
      </p:sp>
    </p:spTree>
    <p:extLst>
      <p:ext uri="{BB962C8B-B14F-4D97-AF65-F5344CB8AC3E}">
        <p14:creationId xmlns:p14="http://schemas.microsoft.com/office/powerpoint/2010/main" val="169323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4000" b="80737"/>
          <a:stretch/>
        </p:blipFill>
        <p:spPr>
          <a:xfrm>
            <a:off x="1400084" y="1364344"/>
            <a:ext cx="10167801" cy="2888343"/>
          </a:xfrm>
          <a:prstGeom prst="rect">
            <a:avLst/>
          </a:prstGeom>
        </p:spPr>
      </p:pic>
    </p:spTree>
    <p:extLst>
      <p:ext uri="{BB962C8B-B14F-4D97-AF65-F5344CB8AC3E}">
        <p14:creationId xmlns:p14="http://schemas.microsoft.com/office/powerpoint/2010/main" val="422464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18592" b="47190"/>
          <a:stretch/>
        </p:blipFill>
        <p:spPr>
          <a:xfrm>
            <a:off x="750842" y="948907"/>
            <a:ext cx="10690315" cy="5263206"/>
          </a:xfrm>
          <a:prstGeom prst="rect">
            <a:avLst/>
          </a:prstGeom>
        </p:spPr>
      </p:pic>
    </p:spTree>
    <p:extLst>
      <p:ext uri="{BB962C8B-B14F-4D97-AF65-F5344CB8AC3E}">
        <p14:creationId xmlns:p14="http://schemas.microsoft.com/office/powerpoint/2010/main" val="157352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BACD-D658-4AC3-BC3D-1D5240E1F386}"/>
              </a:ext>
            </a:extLst>
          </p:cNvPr>
          <p:cNvSpPr>
            <a:spLocks noGrp="1"/>
          </p:cNvSpPr>
          <p:nvPr>
            <p:ph type="title"/>
          </p:nvPr>
        </p:nvSpPr>
        <p:spPr/>
        <p:txBody>
          <a:bodyPr>
            <a:noAutofit/>
          </a:bodyPr>
          <a:lstStyle/>
          <a:p>
            <a:pPr algn="ctr"/>
            <a:r>
              <a:rPr lang="en-US" sz="3600" b="1" dirty="0">
                <a:solidFill>
                  <a:srgbClr val="3C4245"/>
                </a:solidFill>
                <a:latin typeface="+mn-lt"/>
                <a:ea typeface="Times New Roman" panose="02020603050405020304" pitchFamily="18" charset="0"/>
                <a:cs typeface="Times New Roman" panose="02020603050405020304" pitchFamily="18" charset="0"/>
              </a:rPr>
              <a:t>For the genesis of strong international cooperation for health we may look to the Constitution of WHO adopted </a:t>
            </a:r>
            <a:r>
              <a:rPr lang="en-GB" sz="3600" b="1" dirty="0">
                <a:solidFill>
                  <a:srgbClr val="3C4245"/>
                </a:solidFill>
                <a:latin typeface="+mn-lt"/>
                <a:ea typeface="Times New Roman" panose="02020603050405020304" pitchFamily="18" charset="0"/>
                <a:cs typeface="Times New Roman" panose="02020603050405020304" pitchFamily="18" charset="0"/>
              </a:rPr>
              <a:t>in July 1946</a:t>
            </a:r>
            <a:r>
              <a:rPr lang="en-US" sz="3600" b="1" dirty="0">
                <a:solidFill>
                  <a:srgbClr val="3C4245"/>
                </a:solidFill>
                <a:latin typeface="+mn-lt"/>
                <a:ea typeface="Times New Roman" panose="02020603050405020304" pitchFamily="18" charset="0"/>
                <a:cs typeface="Times New Roman" panose="02020603050405020304" pitchFamily="18" charset="0"/>
              </a:rPr>
              <a:t> </a:t>
            </a:r>
            <a:endParaRPr lang="en-GB" sz="3600" b="1" dirty="0">
              <a:latin typeface="+mn-lt"/>
            </a:endParaRPr>
          </a:p>
        </p:txBody>
      </p:sp>
      <p:sp>
        <p:nvSpPr>
          <p:cNvPr id="5" name="TextBox 4">
            <a:extLst>
              <a:ext uri="{FF2B5EF4-FFF2-40B4-BE49-F238E27FC236}">
                <a16:creationId xmlns:a16="http://schemas.microsoft.com/office/drawing/2014/main" id="{78D4564E-9466-4259-B13B-B463FA9F0B3B}"/>
              </a:ext>
            </a:extLst>
          </p:cNvPr>
          <p:cNvSpPr txBox="1"/>
          <p:nvPr/>
        </p:nvSpPr>
        <p:spPr>
          <a:xfrm>
            <a:off x="931984" y="2680062"/>
            <a:ext cx="10515600" cy="2324354"/>
          </a:xfrm>
          <a:prstGeom prst="rect">
            <a:avLst/>
          </a:prstGeom>
          <a:noFill/>
        </p:spPr>
        <p:txBody>
          <a:bodyPr wrap="square">
            <a:spAutoFit/>
          </a:bodyPr>
          <a:lstStyle/>
          <a:p>
            <a:pPr indent="180340" algn="just">
              <a:lnSpc>
                <a:spcPct val="115000"/>
              </a:lnSpc>
              <a:spcAft>
                <a:spcPts val="800"/>
              </a:spcAft>
            </a:pPr>
            <a:r>
              <a:rPr lang="en-US" sz="3200" dirty="0">
                <a:effectLst/>
                <a:ea typeface="Times New Roman" panose="02020603050405020304" pitchFamily="18" charset="0"/>
                <a:cs typeface="Times New Roman" panose="02020603050405020304" pitchFamily="18" charset="0"/>
              </a:rPr>
              <a:t>A principle “</a:t>
            </a:r>
            <a:r>
              <a:rPr lang="en-US" sz="3200" b="1" dirty="0">
                <a:effectLst/>
                <a:ea typeface="Times New Roman" panose="02020603050405020304" pitchFamily="18" charset="0"/>
                <a:cs typeface="Times New Roman" panose="02020603050405020304" pitchFamily="18" charset="0"/>
              </a:rPr>
              <a:t>The health of all peoples is fundamental to the attainment of peace and security and is dependent upon the fullest COOPERATION OF individuals and STATES”</a:t>
            </a:r>
            <a:r>
              <a:rPr lang="en-US" sz="3200" dirty="0">
                <a:effectLst/>
                <a:ea typeface="Times New Roman" panose="02020603050405020304" pitchFamily="18" charset="0"/>
                <a:cs typeface="Times New Roman" panose="02020603050405020304" pitchFamily="18" charset="0"/>
              </a:rPr>
              <a:t> is enshrined in the Constitution.</a:t>
            </a:r>
            <a:endParaRPr lang="en-GB"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1087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AAC60D-8F7D-4F88-935C-21022418CF07}"/>
              </a:ext>
            </a:extLst>
          </p:cNvPr>
          <p:cNvPicPr>
            <a:picLocks noChangeAspect="1"/>
          </p:cNvPicPr>
          <p:nvPr/>
        </p:nvPicPr>
        <p:blipFill rotWithShape="1">
          <a:blip r:embed="rId2"/>
          <a:srcRect l="54742" t="12131" r="10464" b="10618"/>
          <a:stretch/>
        </p:blipFill>
        <p:spPr>
          <a:xfrm>
            <a:off x="1055667" y="273377"/>
            <a:ext cx="10023949" cy="6259398"/>
          </a:xfrm>
          <a:prstGeom prst="rect">
            <a:avLst/>
          </a:prstGeom>
        </p:spPr>
      </p:pic>
    </p:spTree>
    <p:extLst>
      <p:ext uri="{BB962C8B-B14F-4D97-AF65-F5344CB8AC3E}">
        <p14:creationId xmlns:p14="http://schemas.microsoft.com/office/powerpoint/2010/main" val="132916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D033B9-F793-4E9F-B7A8-3D240838A3CE}"/>
              </a:ext>
            </a:extLst>
          </p:cNvPr>
          <p:cNvPicPr>
            <a:picLocks noChangeAspect="1"/>
          </p:cNvPicPr>
          <p:nvPr/>
        </p:nvPicPr>
        <p:blipFill rotWithShape="1">
          <a:blip r:embed="rId2"/>
          <a:srcRect l="52887" t="19278" r="12284" b="35911"/>
          <a:stretch/>
        </p:blipFill>
        <p:spPr>
          <a:xfrm>
            <a:off x="800915" y="1150226"/>
            <a:ext cx="10746557" cy="3888672"/>
          </a:xfrm>
          <a:prstGeom prst="rect">
            <a:avLst/>
          </a:prstGeom>
        </p:spPr>
      </p:pic>
    </p:spTree>
    <p:extLst>
      <p:ext uri="{BB962C8B-B14F-4D97-AF65-F5344CB8AC3E}">
        <p14:creationId xmlns:p14="http://schemas.microsoft.com/office/powerpoint/2010/main" val="1557502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A10A5-2FA1-432A-983C-BAE13DED3DD9}"/>
              </a:ext>
            </a:extLst>
          </p:cNvPr>
          <p:cNvPicPr>
            <a:picLocks noChangeAspect="1"/>
          </p:cNvPicPr>
          <p:nvPr/>
        </p:nvPicPr>
        <p:blipFill rotWithShape="1">
          <a:blip r:embed="rId2"/>
          <a:srcRect l="61469" t="18179" r="23608" b="24727"/>
          <a:stretch/>
        </p:blipFill>
        <p:spPr>
          <a:xfrm>
            <a:off x="687023" y="473606"/>
            <a:ext cx="4949663" cy="5326145"/>
          </a:xfrm>
          <a:prstGeom prst="rect">
            <a:avLst/>
          </a:prstGeom>
        </p:spPr>
      </p:pic>
      <p:pic>
        <p:nvPicPr>
          <p:cNvPr id="7" name="Picture 6">
            <a:extLst>
              <a:ext uri="{FF2B5EF4-FFF2-40B4-BE49-F238E27FC236}">
                <a16:creationId xmlns:a16="http://schemas.microsoft.com/office/drawing/2014/main" id="{C70FFCCF-79CA-4383-866E-3A2C6BD4FB53}"/>
              </a:ext>
            </a:extLst>
          </p:cNvPr>
          <p:cNvPicPr>
            <a:picLocks noChangeAspect="1"/>
          </p:cNvPicPr>
          <p:nvPr/>
        </p:nvPicPr>
        <p:blipFill rotWithShape="1">
          <a:blip r:embed="rId3"/>
          <a:srcRect l="61701" t="22851" r="22757" b="23643"/>
          <a:stretch/>
        </p:blipFill>
        <p:spPr>
          <a:xfrm>
            <a:off x="5698232" y="1639689"/>
            <a:ext cx="5297863" cy="5129843"/>
          </a:xfrm>
          <a:prstGeom prst="rect">
            <a:avLst/>
          </a:prstGeom>
        </p:spPr>
      </p:pic>
      <p:pic>
        <p:nvPicPr>
          <p:cNvPr id="8" name="Picture 7">
            <a:extLst>
              <a:ext uri="{FF2B5EF4-FFF2-40B4-BE49-F238E27FC236}">
                <a16:creationId xmlns:a16="http://schemas.microsoft.com/office/drawing/2014/main" id="{33E7A881-AF4E-4960-9BE7-262341C4C0F7}"/>
              </a:ext>
            </a:extLst>
          </p:cNvPr>
          <p:cNvPicPr>
            <a:picLocks noChangeAspect="1"/>
          </p:cNvPicPr>
          <p:nvPr/>
        </p:nvPicPr>
        <p:blipFill rotWithShape="1">
          <a:blip r:embed="rId2"/>
          <a:srcRect l="61469" t="75106" r="23608" b="9518"/>
          <a:stretch/>
        </p:blipFill>
        <p:spPr>
          <a:xfrm>
            <a:off x="5636686" y="404447"/>
            <a:ext cx="5040686" cy="1460702"/>
          </a:xfrm>
          <a:prstGeom prst="rect">
            <a:avLst/>
          </a:prstGeom>
        </p:spPr>
      </p:pic>
    </p:spTree>
    <p:extLst>
      <p:ext uri="{BB962C8B-B14F-4D97-AF65-F5344CB8AC3E}">
        <p14:creationId xmlns:p14="http://schemas.microsoft.com/office/powerpoint/2010/main" val="2344771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EB9A-3EE3-4C5D-9C68-CC340A286331}"/>
              </a:ext>
            </a:extLst>
          </p:cNvPr>
          <p:cNvSpPr>
            <a:spLocks noGrp="1"/>
          </p:cNvSpPr>
          <p:nvPr>
            <p:ph type="title"/>
          </p:nvPr>
        </p:nvSpPr>
        <p:spPr/>
        <p:txBody>
          <a:bodyPr>
            <a:normAutofit/>
          </a:bodyPr>
          <a:lstStyle/>
          <a:p>
            <a:r>
              <a:rPr lang="en-GB" sz="3600" b="1" dirty="0">
                <a:effectLst/>
                <a:latin typeface="Calibri" panose="020F0502020204030204" pitchFamily="34" charset="0"/>
                <a:ea typeface="Calibri" panose="020F0502020204030204" pitchFamily="34" charset="0"/>
                <a:cs typeface="Times New Roman" panose="02020603050405020304" pitchFamily="18" charset="0"/>
              </a:rPr>
              <a:t>What are benefits provided by a EHU </a:t>
            </a: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for non-health EU policies</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3" name="Content Placeholder 2">
            <a:extLst>
              <a:ext uri="{FF2B5EF4-FFF2-40B4-BE49-F238E27FC236}">
                <a16:creationId xmlns:a16="http://schemas.microsoft.com/office/drawing/2014/main" id="{BE04C02D-DFA5-4058-A6FE-83537CB59B00}"/>
              </a:ext>
            </a:extLst>
          </p:cNvPr>
          <p:cNvSpPr>
            <a:spLocks noGrp="1"/>
          </p:cNvSpPr>
          <p:nvPr>
            <p:ph idx="1"/>
          </p:nvPr>
        </p:nvSpPr>
        <p:spPr/>
        <p:txBody>
          <a:bodyPr>
            <a:normAutofit fontScale="92500" lnSpcReduction="20000"/>
          </a:bodyPr>
          <a:lstStyle/>
          <a:p>
            <a:r>
              <a:rPr lang="en-GB" sz="2800" dirty="0"/>
              <a:t>Strong European health policy is essential for filling European Pillar of Social Rights with a content desired by Europeans.</a:t>
            </a:r>
          </a:p>
          <a:p>
            <a:r>
              <a:rPr lang="en-US" sz="2800" dirty="0">
                <a:solidFill>
                  <a:srgbClr val="000000"/>
                </a:solidFill>
                <a:effectLst/>
                <a:latin typeface="Calibri" panose="020F0502020204030204" pitchFamily="34" charset="0"/>
                <a:ea typeface="Calibri" panose="020F0502020204030204" pitchFamily="34" charset="0"/>
              </a:rPr>
              <a:t>Today the US is using massive public financing via National Institutes of Health to create advantages for national producers of medical technologies. A EHU has potential to harness opportunities provided by population of 500 million and world biggest public finances for breakthroughs in innovation. Gains in competitiveness of European producers of medical goods and better employment opportunities for Europeans </a:t>
            </a:r>
            <a:r>
              <a:rPr lang="en-GB" sz="2800" dirty="0">
                <a:solidFill>
                  <a:srgbClr val="000000"/>
                </a:solidFill>
                <a:latin typeface="Calibri" panose="020F0502020204030204" pitchFamily="34" charset="0"/>
                <a:ea typeface="Calibri" panose="020F0502020204030204" pitchFamily="34" charset="0"/>
              </a:rPr>
              <a:t>is going to be the externality of a EHU.</a:t>
            </a:r>
          </a:p>
          <a:p>
            <a:r>
              <a:rPr lang="en-US" sz="2800" dirty="0"/>
              <a:t>The EU has an ambition to lead the global health policy but with ought strong European cooperation on health the leadership can not be unsustainable.  Today the EU is not a party of World Health Organisation. A genuine EHU has potential to strengthen external policy of the Bloc.</a:t>
            </a:r>
            <a:r>
              <a:rPr lang="en-US" sz="2400" dirty="0"/>
              <a:t> </a:t>
            </a:r>
          </a:p>
          <a:p>
            <a:pPr marL="0" indent="0">
              <a:buNone/>
            </a:pPr>
            <a:endParaRPr lang="en-US" dirty="0"/>
          </a:p>
        </p:txBody>
      </p:sp>
    </p:spTree>
    <p:extLst>
      <p:ext uri="{BB962C8B-B14F-4D97-AF65-F5344CB8AC3E}">
        <p14:creationId xmlns:p14="http://schemas.microsoft.com/office/powerpoint/2010/main" val="12260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37A2-90D2-4807-992F-A163BF743A81}"/>
              </a:ext>
            </a:extLst>
          </p:cNvPr>
          <p:cNvSpPr>
            <a:spLocks noGrp="1"/>
          </p:cNvSpPr>
          <p:nvPr>
            <p:ph type="title"/>
          </p:nvPr>
        </p:nvSpPr>
        <p:spPr>
          <a:xfrm>
            <a:off x="838199" y="337304"/>
            <a:ext cx="10515600" cy="704550"/>
          </a:xfrm>
        </p:spPr>
        <p:txBody>
          <a:bodyPr>
            <a:noAutofit/>
          </a:bodyPr>
          <a:lstStyle/>
          <a:p>
            <a:r>
              <a:rPr lang="en-GB" sz="3200" b="1" dirty="0">
                <a:effectLst/>
                <a:latin typeface="Calibri" panose="020F0502020204030204" pitchFamily="34" charset="0"/>
                <a:ea typeface="Calibri" panose="020F0502020204030204" pitchFamily="34" charset="0"/>
                <a:cs typeface="Times New Roman" panose="02020603050405020304" pitchFamily="18" charset="0"/>
              </a:rPr>
              <a:t>What are benefits provided by a EHU to general public? </a:t>
            </a:r>
            <a:endParaRPr lang="en-GB" sz="3200" dirty="0"/>
          </a:p>
        </p:txBody>
      </p:sp>
      <p:sp>
        <p:nvSpPr>
          <p:cNvPr id="3" name="Content Placeholder 2">
            <a:extLst>
              <a:ext uri="{FF2B5EF4-FFF2-40B4-BE49-F238E27FC236}">
                <a16:creationId xmlns:a16="http://schemas.microsoft.com/office/drawing/2014/main" id="{91D8EFE8-D721-4842-BD59-E5C3D5238C65}"/>
              </a:ext>
            </a:extLst>
          </p:cNvPr>
          <p:cNvSpPr>
            <a:spLocks noGrp="1"/>
          </p:cNvSpPr>
          <p:nvPr>
            <p:ph idx="1"/>
          </p:nvPr>
        </p:nvSpPr>
        <p:spPr>
          <a:xfrm>
            <a:off x="614265" y="1041854"/>
            <a:ext cx="10963469" cy="5024838"/>
          </a:xfrm>
        </p:spPr>
        <p:txBody>
          <a:bodyPr>
            <a:noAutofit/>
          </a:bodyPr>
          <a:lstStyle/>
          <a:p>
            <a:pPr marL="0" indent="0">
              <a:buNone/>
            </a:pPr>
            <a:r>
              <a:rPr lang="en-GB" sz="2400" dirty="0">
                <a:latin typeface="+mn-lt"/>
                <a:ea typeface="Calibri" panose="020F0502020204030204" pitchFamily="34" charset="0"/>
              </a:rPr>
              <a:t>The explicit stance for universal health coverage and EHU is needed for health but not limited by health matters:</a:t>
            </a:r>
          </a:p>
          <a:p>
            <a:pPr marL="342900" lvl="0" indent="-342900">
              <a:lnSpc>
                <a:spcPct val="107000"/>
              </a:lnSpc>
              <a:buFont typeface="Symbol" panose="05050102010706020507" pitchFamily="18" charset="2"/>
              <a:buChar char=""/>
            </a:pPr>
            <a:r>
              <a:rPr lang="en-GB" sz="2400" dirty="0">
                <a:effectLst/>
                <a:latin typeface="+mn-lt"/>
                <a:ea typeface="Calibri" panose="020F0502020204030204" pitchFamily="34" charset="0"/>
                <a:cs typeface="Calibri" panose="020F0502020204030204" pitchFamily="34" charset="0"/>
              </a:rPr>
              <a:t>EU citizens  expect more than just deliverables related to contemporary two main pillars - </a:t>
            </a:r>
            <a:r>
              <a:rPr lang="en-GB" sz="2400" b="1" dirty="0">
                <a:effectLst/>
                <a:latin typeface="+mn-lt"/>
                <a:ea typeface="Calibri" panose="020F0502020204030204" pitchFamily="34" charset="0"/>
                <a:cs typeface="Calibri" panose="020F0502020204030204" pitchFamily="34" charset="0"/>
              </a:rPr>
              <a:t>single market</a:t>
            </a:r>
            <a:r>
              <a:rPr lang="en-GB" sz="2400" dirty="0">
                <a:effectLst/>
                <a:latin typeface="+mn-lt"/>
                <a:ea typeface="Calibri" panose="020F0502020204030204" pitchFamily="34" charset="0"/>
                <a:cs typeface="Calibri" panose="020F0502020204030204" pitchFamily="34" charset="0"/>
              </a:rPr>
              <a:t> or </a:t>
            </a:r>
            <a:r>
              <a:rPr lang="en-GB" sz="2400" b="1" dirty="0">
                <a:effectLst/>
                <a:latin typeface="+mn-lt"/>
                <a:ea typeface="Calibri" panose="020F0502020204030204" pitchFamily="34" charset="0"/>
                <a:cs typeface="Calibri" panose="020F0502020204030204" pitchFamily="34" charset="0"/>
              </a:rPr>
              <a:t>economic and monetary union</a:t>
            </a:r>
            <a:r>
              <a:rPr lang="en-GB" sz="2400" dirty="0">
                <a:effectLst/>
                <a:latin typeface="+mn-lt"/>
                <a:ea typeface="Calibri" panose="020F0502020204030204" pitchFamily="34" charset="0"/>
                <a:cs typeface="Calibri" panose="020F0502020204030204" pitchFamily="34" charset="0"/>
              </a:rPr>
              <a:t>. </a:t>
            </a:r>
            <a:endParaRPr lang="en-GB" sz="2400"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dirty="0">
                <a:effectLst/>
                <a:latin typeface="+mn-lt"/>
                <a:ea typeface="Calibri" panose="020F0502020204030204" pitchFamily="34" charset="0"/>
                <a:cs typeface="Calibri" panose="020F0502020204030204" pitchFamily="34" charset="0"/>
              </a:rPr>
              <a:t>Europeans are looking for the new stage of development of the EU. Based on humanist inheritance of Europe, on the values, on respect for human dignity</a:t>
            </a:r>
            <a:endParaRPr lang="en-GB" sz="24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dirty="0">
                <a:effectLst/>
                <a:latin typeface="+mn-lt"/>
                <a:ea typeface="Calibri" panose="020F0502020204030204" pitchFamily="34" charset="0"/>
                <a:cs typeface="Calibri" panose="020F0502020204030204" pitchFamily="34" charset="0"/>
              </a:rPr>
              <a:t>it is time to include </a:t>
            </a:r>
            <a:r>
              <a:rPr lang="en-GB" sz="2400" dirty="0">
                <a:latin typeface="+mn-lt"/>
                <a:ea typeface="Calibri" panose="020F0502020204030204" pitchFamily="34" charset="0"/>
                <a:cs typeface="Calibri" panose="020F0502020204030204" pitchFamily="34" charset="0"/>
              </a:rPr>
              <a:t>a</a:t>
            </a:r>
            <a:r>
              <a:rPr lang="en-GB" sz="2400" dirty="0">
                <a:effectLst/>
                <a:latin typeface="+mn-lt"/>
                <a:ea typeface="Calibri" panose="020F0502020204030204" pitchFamily="34" charset="0"/>
                <a:cs typeface="Calibri" panose="020F0502020204030204" pitchFamily="34" charset="0"/>
              </a:rPr>
              <a:t> new pillar – </a:t>
            </a:r>
            <a:r>
              <a:rPr lang="en-GB" sz="2400" b="1" dirty="0">
                <a:effectLst/>
                <a:latin typeface="+mn-lt"/>
                <a:ea typeface="Calibri" panose="020F0502020204030204" pitchFamily="34" charset="0"/>
                <a:cs typeface="Calibri" panose="020F0502020204030204" pitchFamily="34" charset="0"/>
              </a:rPr>
              <a:t>health and well-being</a:t>
            </a:r>
            <a:r>
              <a:rPr lang="en-GB" sz="2400" dirty="0">
                <a:effectLst/>
                <a:latin typeface="+mn-lt"/>
                <a:ea typeface="Calibri" panose="020F0502020204030204" pitchFamily="34" charset="0"/>
                <a:cs typeface="Calibri" panose="020F0502020204030204" pitchFamily="34" charset="0"/>
              </a:rPr>
              <a:t>.</a:t>
            </a:r>
          </a:p>
          <a:p>
            <a:pPr marL="0" lvl="0" indent="0">
              <a:lnSpc>
                <a:spcPct val="107000"/>
              </a:lnSpc>
              <a:spcAft>
                <a:spcPts val="800"/>
              </a:spcAft>
              <a:buNone/>
            </a:pPr>
            <a:r>
              <a:rPr lang="en-US" sz="2400" dirty="0">
                <a:effectLst/>
                <a:latin typeface="+mn-lt"/>
                <a:ea typeface="Times New Roman" panose="02020603050405020304" pitchFamily="18" charset="0"/>
              </a:rPr>
              <a:t>Some of us would prefer slow development, but without being ambitious there is a risk to miss a window of opportunity for the European Union evolving beyond internal market, beyond a traditional paradigm which does not fit the realities of the 21st century</a:t>
            </a:r>
            <a:endParaRPr lang="en-GB" sz="2400" dirty="0">
              <a:effectLst/>
              <a:latin typeface="+mn-lt"/>
              <a:ea typeface="Calibri" panose="020F0502020204030204" pitchFamily="34" charset="0"/>
              <a:cs typeface="Times New Roman" panose="02020603050405020304" pitchFamily="18" charset="0"/>
            </a:endParaRPr>
          </a:p>
          <a:p>
            <a:pPr marL="0" indent="0">
              <a:buNone/>
            </a:pPr>
            <a:r>
              <a:rPr lang="en-GB" sz="2400" dirty="0">
                <a:latin typeface="+mn-lt"/>
                <a:ea typeface="Calibri" panose="020F0502020204030204" pitchFamily="34" charset="0"/>
              </a:rPr>
              <a:t>  </a:t>
            </a:r>
            <a:endParaRPr lang="en-GB" sz="2400" dirty="0">
              <a:latin typeface="+mn-lt"/>
            </a:endParaRPr>
          </a:p>
        </p:txBody>
      </p:sp>
    </p:spTree>
    <p:extLst>
      <p:ext uri="{BB962C8B-B14F-4D97-AF65-F5344CB8AC3E}">
        <p14:creationId xmlns:p14="http://schemas.microsoft.com/office/powerpoint/2010/main" val="3385199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ECF2A0B-FA65-4AB6-8F59-66FC45480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576" y="366101"/>
            <a:ext cx="4296895" cy="28659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207BBC-716A-4041-88E5-CC5004A2F705}"/>
              </a:ext>
            </a:extLst>
          </p:cNvPr>
          <p:cNvSpPr>
            <a:spLocks noGrp="1"/>
          </p:cNvSpPr>
          <p:nvPr>
            <p:ph idx="1"/>
          </p:nvPr>
        </p:nvSpPr>
        <p:spPr>
          <a:xfrm>
            <a:off x="452488" y="1090246"/>
            <a:ext cx="7041822" cy="2066262"/>
          </a:xfrm>
        </p:spPr>
        <p:txBody>
          <a:bodyPr>
            <a:normAutofit/>
          </a:bodyPr>
          <a:lstStyle/>
          <a:p>
            <a:pPr marL="0" indent="0" algn="l">
              <a:buNone/>
            </a:pPr>
            <a:r>
              <a:rPr lang="en-GB" sz="2000" b="1" i="0" dirty="0">
                <a:solidFill>
                  <a:schemeClr val="accent1"/>
                </a:solidFill>
                <a:effectLst/>
              </a:rPr>
              <a:t>MANIFESTO FOR A EUROPEAN HEALTH UNION</a:t>
            </a:r>
          </a:p>
          <a:p>
            <a:pPr marL="0" indent="0" algn="l">
              <a:buNone/>
            </a:pPr>
            <a:r>
              <a:rPr lang="en-GB" sz="2000" dirty="0">
                <a:solidFill>
                  <a:srgbClr val="333333"/>
                </a:solidFill>
              </a:rPr>
              <a:t>In 2020, an invisible virus swept through Europe, leaving hundreds of thousands dead and many others with severe disability. Economic activity has crashed, forcing governments to intervene in ways that would have been unimaginable.</a:t>
            </a:r>
            <a:br>
              <a:rPr lang="en-GB" sz="2000" dirty="0">
                <a:solidFill>
                  <a:srgbClr val="333333"/>
                </a:solidFill>
              </a:rPr>
            </a:br>
            <a:r>
              <a:rPr lang="en-GB" sz="2000" b="0" i="0" dirty="0">
                <a:solidFill>
                  <a:srgbClr val="333333"/>
                </a:solidFill>
                <a:effectLst/>
                <a:hlinkClick r:id="rId3"/>
              </a:rPr>
              <a:t>https://europeanhealthunion.eu/</a:t>
            </a:r>
            <a:endParaRPr lang="en-GB" sz="2000" b="0" i="0" dirty="0">
              <a:solidFill>
                <a:srgbClr val="333333"/>
              </a:solidFill>
              <a:effectLst/>
            </a:endParaRPr>
          </a:p>
        </p:txBody>
      </p:sp>
      <p:sp>
        <p:nvSpPr>
          <p:cNvPr id="5" name="Content Placeholder 2">
            <a:extLst>
              <a:ext uri="{FF2B5EF4-FFF2-40B4-BE49-F238E27FC236}">
                <a16:creationId xmlns:a16="http://schemas.microsoft.com/office/drawing/2014/main" id="{87F84866-8C2E-49B3-B7C5-06DE1F5588C0}"/>
              </a:ext>
            </a:extLst>
          </p:cNvPr>
          <p:cNvSpPr txBox="1">
            <a:spLocks/>
          </p:cNvSpPr>
          <p:nvPr/>
        </p:nvSpPr>
        <p:spPr>
          <a:xfrm>
            <a:off x="452488" y="3156509"/>
            <a:ext cx="11423443" cy="344969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a:p>
            <a:pPr marL="0" indent="0">
              <a:buFont typeface="Arial" panose="020B0604020202020204" pitchFamily="34" charset="0"/>
              <a:buNone/>
            </a:pPr>
            <a:r>
              <a:rPr lang="en-GB" sz="3200" b="1" dirty="0">
                <a:solidFill>
                  <a:schemeClr val="accent1"/>
                </a:solidFill>
              </a:rPr>
              <a:t>Explanatory Memorandum to the MANIFESTO FOR A EUROPEAN HEALTH UNION</a:t>
            </a:r>
            <a:endParaRPr lang="en-GB" sz="3200" dirty="0">
              <a:solidFill>
                <a:schemeClr val="accent1"/>
              </a:solidFill>
            </a:endParaRPr>
          </a:p>
          <a:p>
            <a:pPr marL="0" indent="0">
              <a:buFont typeface="Arial" panose="020B0604020202020204" pitchFamily="34" charset="0"/>
              <a:buNone/>
            </a:pPr>
            <a:r>
              <a:rPr lang="en-GB" sz="3200" b="1" dirty="0">
                <a:solidFill>
                  <a:srgbClr val="333333"/>
                </a:solidFill>
              </a:rPr>
              <a:t>What is the Explanatory Memorandum about?</a:t>
            </a:r>
            <a:endParaRPr lang="en-GB" sz="3200" dirty="0">
              <a:solidFill>
                <a:srgbClr val="333333"/>
              </a:solidFill>
            </a:endParaRPr>
          </a:p>
          <a:p>
            <a:pPr marL="0" indent="0">
              <a:buFont typeface="Arial" panose="020B0604020202020204" pitchFamily="34" charset="0"/>
              <a:buNone/>
            </a:pPr>
            <a:r>
              <a:rPr lang="en-GB" sz="3200" dirty="0">
                <a:solidFill>
                  <a:srgbClr val="333333"/>
                </a:solidFill>
              </a:rPr>
              <a:t>The Explanatory Memorandum has been prepared in order to assist the reader of the Manifesto and contribute to informed debate on it. It does not form a part of the Manifesto.</a:t>
            </a:r>
          </a:p>
          <a:p>
            <a:pPr marL="0" indent="0">
              <a:buFont typeface="Arial" panose="020B0604020202020204" pitchFamily="34" charset="0"/>
              <a:buNone/>
            </a:pPr>
            <a:r>
              <a:rPr lang="en-GB" sz="3200" dirty="0">
                <a:solidFill>
                  <a:srgbClr val="333333"/>
                </a:solidFill>
              </a:rPr>
              <a:t>It explains what the Manifesto is calling for and provides background information on the its development.</a:t>
            </a:r>
          </a:p>
          <a:p>
            <a:pPr marL="0" indent="0">
              <a:buFont typeface="Arial" panose="020B0604020202020204" pitchFamily="34" charset="0"/>
              <a:buNone/>
            </a:pPr>
            <a:r>
              <a:rPr lang="en-GB" sz="3200" dirty="0">
                <a:solidFill>
                  <a:srgbClr val="333333"/>
                </a:solidFill>
              </a:rPr>
              <a:t>The paper is best be read alongside the Manifesto. It is not, and is not intended to be, a comprehensive description of the Manifesto.</a:t>
            </a:r>
          </a:p>
          <a:p>
            <a:pPr marL="0" indent="0">
              <a:buFont typeface="Arial" panose="020B0604020202020204" pitchFamily="34" charset="0"/>
              <a:buNone/>
            </a:pPr>
            <a:endParaRPr lang="en-GB" sz="3200" dirty="0">
              <a:solidFill>
                <a:srgbClr val="333333"/>
              </a:solidFill>
            </a:endParaRPr>
          </a:p>
          <a:p>
            <a:pPr marL="0" indent="0">
              <a:buFont typeface="Arial" panose="020B0604020202020204" pitchFamily="34" charset="0"/>
              <a:buNone/>
            </a:pPr>
            <a:r>
              <a:rPr lang="en-GB" sz="3200" b="1" dirty="0">
                <a:solidFill>
                  <a:schemeClr val="accent1"/>
                </a:solidFill>
              </a:rPr>
              <a:t>Position paper. Treaty change for a European Health Union</a:t>
            </a:r>
            <a:br>
              <a:rPr lang="en-GB" sz="3200" b="1" dirty="0">
                <a:solidFill>
                  <a:schemeClr val="accent1"/>
                </a:solidFill>
              </a:rPr>
            </a:br>
            <a:r>
              <a:rPr lang="en-GB" sz="3200" dirty="0">
                <a:solidFill>
                  <a:srgbClr val="333333"/>
                </a:solidFill>
              </a:rPr>
              <a:t>It presents legal text for the discussion on stronger European health policy: </a:t>
            </a:r>
            <a:r>
              <a:rPr lang="en-GB" sz="3200" dirty="0">
                <a:solidFill>
                  <a:srgbClr val="333333"/>
                </a:solidFill>
                <a:hlinkClick r:id="rId4"/>
              </a:rPr>
              <a:t>https://europeanhealthunion.eu/wp-content/uploads/2021/07/Treaty-Change-for-a-European-Health-Union.pdf</a:t>
            </a:r>
            <a:endParaRPr lang="en-GB" sz="3200" dirty="0">
              <a:solidFill>
                <a:srgbClr val="333333"/>
              </a:solidFill>
            </a:endParaRPr>
          </a:p>
          <a:p>
            <a:pPr marL="0" indent="0">
              <a:buFont typeface="Arial" panose="020B0604020202020204" pitchFamily="34" charset="0"/>
              <a:buNone/>
            </a:pPr>
            <a:endParaRPr lang="en-GB" sz="3200" dirty="0">
              <a:solidFill>
                <a:srgbClr val="333333"/>
              </a:solidFill>
            </a:endParaRPr>
          </a:p>
        </p:txBody>
      </p:sp>
    </p:spTree>
    <p:extLst>
      <p:ext uri="{BB962C8B-B14F-4D97-AF65-F5344CB8AC3E}">
        <p14:creationId xmlns:p14="http://schemas.microsoft.com/office/powerpoint/2010/main" val="364457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4ABF-C305-4C09-8BF7-FF388C81D808}"/>
              </a:ext>
            </a:extLst>
          </p:cNvPr>
          <p:cNvSpPr>
            <a:spLocks noGrp="1"/>
          </p:cNvSpPr>
          <p:nvPr>
            <p:ph idx="1"/>
          </p:nvPr>
        </p:nvSpPr>
        <p:spPr>
          <a:xfrm>
            <a:off x="838200" y="1825625"/>
            <a:ext cx="10515600" cy="1981444"/>
          </a:xfrm>
        </p:spPr>
        <p:txBody>
          <a:bodyPr>
            <a:normAutofit/>
          </a:bodyPr>
          <a:lstStyle/>
          <a:p>
            <a:pPr marL="0" indent="0" algn="ctr">
              <a:buNone/>
            </a:pPr>
            <a:r>
              <a:rPr lang="en-GB" sz="5400" b="1" dirty="0"/>
              <a:t>Thank you</a:t>
            </a:r>
          </a:p>
          <a:p>
            <a:pPr marL="0" indent="0" algn="ctr">
              <a:buNone/>
            </a:pPr>
            <a:r>
              <a:rPr lang="en-GB" sz="5400" b="1" dirty="0"/>
              <a:t>It was an honour to be with You</a:t>
            </a:r>
          </a:p>
        </p:txBody>
      </p:sp>
    </p:spTree>
    <p:extLst>
      <p:ext uri="{BB962C8B-B14F-4D97-AF65-F5344CB8AC3E}">
        <p14:creationId xmlns:p14="http://schemas.microsoft.com/office/powerpoint/2010/main" val="292265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15BC-5791-49D1-B87A-518EE8026F3B}"/>
              </a:ext>
            </a:extLst>
          </p:cNvPr>
          <p:cNvSpPr>
            <a:spLocks noGrp="1"/>
          </p:cNvSpPr>
          <p:nvPr>
            <p:ph type="title"/>
          </p:nvPr>
        </p:nvSpPr>
        <p:spPr/>
        <p:txBody>
          <a:bodyPr>
            <a:normAutofit/>
          </a:bodyPr>
          <a:lstStyle/>
          <a:p>
            <a:pPr algn="ctr"/>
            <a:r>
              <a:rPr lang="en-GB" sz="3600" b="1" dirty="0">
                <a:latin typeface="+mn-lt"/>
              </a:rPr>
              <a:t>The European Pillar of Social Rights</a:t>
            </a:r>
          </a:p>
        </p:txBody>
      </p:sp>
      <p:pic>
        <p:nvPicPr>
          <p:cNvPr id="4" name="Picture 3">
            <a:extLst>
              <a:ext uri="{FF2B5EF4-FFF2-40B4-BE49-F238E27FC236}">
                <a16:creationId xmlns:a16="http://schemas.microsoft.com/office/drawing/2014/main" id="{F217E153-864F-42B3-B5E9-71D60AD38611}"/>
              </a:ext>
            </a:extLst>
          </p:cNvPr>
          <p:cNvPicPr>
            <a:picLocks noChangeAspect="1"/>
          </p:cNvPicPr>
          <p:nvPr/>
        </p:nvPicPr>
        <p:blipFill rotWithShape="1">
          <a:blip r:embed="rId2"/>
          <a:srcRect l="54201" t="20103" r="9304" b="36735"/>
          <a:stretch/>
        </p:blipFill>
        <p:spPr>
          <a:xfrm>
            <a:off x="487396" y="2269971"/>
            <a:ext cx="11704604" cy="3893271"/>
          </a:xfrm>
          <a:prstGeom prst="rect">
            <a:avLst/>
          </a:prstGeom>
        </p:spPr>
      </p:pic>
    </p:spTree>
    <p:extLst>
      <p:ext uri="{BB962C8B-B14F-4D97-AF65-F5344CB8AC3E}">
        <p14:creationId xmlns:p14="http://schemas.microsoft.com/office/powerpoint/2010/main" val="314240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631A-8067-44F8-B956-E19C3DEFF315}"/>
              </a:ext>
            </a:extLst>
          </p:cNvPr>
          <p:cNvSpPr>
            <a:spLocks noGrp="1"/>
          </p:cNvSpPr>
          <p:nvPr>
            <p:ph type="title"/>
          </p:nvPr>
        </p:nvSpPr>
        <p:spPr>
          <a:xfrm>
            <a:off x="838200" y="103187"/>
            <a:ext cx="10515600" cy="1325563"/>
          </a:xfrm>
        </p:spPr>
        <p:txBody>
          <a:bodyPr>
            <a:noAutofit/>
          </a:bodyPr>
          <a:lstStyle/>
          <a:p>
            <a:pPr algn="ctr"/>
            <a:r>
              <a:rPr lang="en-GB" sz="3600" b="1" dirty="0">
                <a:latin typeface="+mn-lt"/>
              </a:rPr>
              <a:t>Employment in health is almost twice bigger than in sectors of economy that shaped Europe at the beginning of the European project</a:t>
            </a:r>
          </a:p>
        </p:txBody>
      </p:sp>
      <p:pic>
        <p:nvPicPr>
          <p:cNvPr id="7" name="Picture 6">
            <a:extLst>
              <a:ext uri="{FF2B5EF4-FFF2-40B4-BE49-F238E27FC236}">
                <a16:creationId xmlns:a16="http://schemas.microsoft.com/office/drawing/2014/main" id="{4171D25C-5C7A-4D61-B697-91253DA534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579" y="1550643"/>
            <a:ext cx="10096842" cy="4330212"/>
          </a:xfrm>
          <a:prstGeom prst="rect">
            <a:avLst/>
          </a:prstGeom>
          <a:noFill/>
        </p:spPr>
      </p:pic>
      <p:sp>
        <p:nvSpPr>
          <p:cNvPr id="9" name="TextBox 8">
            <a:extLst>
              <a:ext uri="{FF2B5EF4-FFF2-40B4-BE49-F238E27FC236}">
                <a16:creationId xmlns:a16="http://schemas.microsoft.com/office/drawing/2014/main" id="{304379C3-6F44-446B-8124-2BB9BC084CF8}"/>
              </a:ext>
            </a:extLst>
          </p:cNvPr>
          <p:cNvSpPr txBox="1"/>
          <p:nvPr/>
        </p:nvSpPr>
        <p:spPr>
          <a:xfrm>
            <a:off x="1201616" y="5976370"/>
            <a:ext cx="6096000" cy="374077"/>
          </a:xfrm>
          <a:prstGeom prst="rect">
            <a:avLst/>
          </a:prstGeom>
          <a:noFill/>
        </p:spPr>
        <p:txBody>
          <a:bodyPr wrap="square">
            <a:spAutoFit/>
          </a:bodyPr>
          <a:lstStyle/>
          <a:p>
            <a:pPr algn="just">
              <a:lnSpc>
                <a:spcPct val="107000"/>
              </a:lnSpc>
              <a:spcAft>
                <a:spcPts val="800"/>
              </a:spcAft>
            </a:pP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Source. Eurostat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50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A5C7-4169-4592-9544-799CD73A9900}"/>
              </a:ext>
            </a:extLst>
          </p:cNvPr>
          <p:cNvSpPr>
            <a:spLocks noGrp="1"/>
          </p:cNvSpPr>
          <p:nvPr>
            <p:ph type="title"/>
          </p:nvPr>
        </p:nvSpPr>
        <p:spPr>
          <a:xfrm>
            <a:off x="838200" y="365126"/>
            <a:ext cx="10515600" cy="865798"/>
          </a:xfrm>
        </p:spPr>
        <p:txBody>
          <a:bodyPr>
            <a:normAutofit/>
          </a:bodyPr>
          <a:lstStyle/>
          <a:p>
            <a:pPr algn="ctr"/>
            <a:r>
              <a:rPr lang="en-GB" sz="3600" b="1" dirty="0">
                <a:latin typeface="+mn-lt"/>
              </a:rPr>
              <a:t>Health is marginal issue in the European semester</a:t>
            </a:r>
          </a:p>
        </p:txBody>
      </p:sp>
      <p:pic>
        <p:nvPicPr>
          <p:cNvPr id="4" name="Picture 3">
            <a:extLst>
              <a:ext uri="{FF2B5EF4-FFF2-40B4-BE49-F238E27FC236}">
                <a16:creationId xmlns:a16="http://schemas.microsoft.com/office/drawing/2014/main" id="{0C203F1A-A089-4CCB-8370-93A8991A7C0B}"/>
              </a:ext>
            </a:extLst>
          </p:cNvPr>
          <p:cNvPicPr>
            <a:picLocks noChangeAspect="1"/>
          </p:cNvPicPr>
          <p:nvPr/>
        </p:nvPicPr>
        <p:blipFill>
          <a:blip r:embed="rId2"/>
          <a:stretch>
            <a:fillRect/>
          </a:stretch>
        </p:blipFill>
        <p:spPr>
          <a:xfrm>
            <a:off x="2264779" y="1230924"/>
            <a:ext cx="7662441" cy="5014591"/>
          </a:xfrm>
          <a:prstGeom prst="rect">
            <a:avLst/>
          </a:prstGeom>
        </p:spPr>
      </p:pic>
    </p:spTree>
    <p:extLst>
      <p:ext uri="{BB962C8B-B14F-4D97-AF65-F5344CB8AC3E}">
        <p14:creationId xmlns:p14="http://schemas.microsoft.com/office/powerpoint/2010/main" val="48761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1625-130E-4B14-B41F-EC4CDBB22A6A}"/>
              </a:ext>
            </a:extLst>
          </p:cNvPr>
          <p:cNvSpPr>
            <a:spLocks noGrp="1"/>
          </p:cNvSpPr>
          <p:nvPr>
            <p:ph type="title"/>
          </p:nvPr>
        </p:nvSpPr>
        <p:spPr>
          <a:xfrm>
            <a:off x="6392008" y="624254"/>
            <a:ext cx="4961792" cy="2224454"/>
          </a:xfrm>
        </p:spPr>
        <p:txBody>
          <a:bodyPr>
            <a:normAutofit/>
          </a:bodyPr>
          <a:lstStyle/>
          <a:p>
            <a:r>
              <a:rPr lang="en-GB" sz="3600" b="1" dirty="0">
                <a:latin typeface="+mn-lt"/>
              </a:rPr>
              <a:t>Before COVID-19 health was out of agenda on the future of Europe </a:t>
            </a:r>
          </a:p>
        </p:txBody>
      </p:sp>
      <p:pic>
        <p:nvPicPr>
          <p:cNvPr id="5" name="Picture 4">
            <a:extLst>
              <a:ext uri="{FF2B5EF4-FFF2-40B4-BE49-F238E27FC236}">
                <a16:creationId xmlns:a16="http://schemas.microsoft.com/office/drawing/2014/main" id="{CC153C50-6F8F-486E-BC0C-1DE68BAD9C14}"/>
              </a:ext>
            </a:extLst>
          </p:cNvPr>
          <p:cNvPicPr>
            <a:picLocks noChangeAspect="1"/>
          </p:cNvPicPr>
          <p:nvPr/>
        </p:nvPicPr>
        <p:blipFill rotWithShape="1">
          <a:blip r:embed="rId2"/>
          <a:srcRect l="64141" t="24883" r="20859" b="10898"/>
          <a:stretch/>
        </p:blipFill>
        <p:spPr>
          <a:xfrm>
            <a:off x="741486" y="122419"/>
            <a:ext cx="5492260" cy="6613161"/>
          </a:xfrm>
          <a:prstGeom prst="rect">
            <a:avLst/>
          </a:prstGeom>
        </p:spPr>
      </p:pic>
    </p:spTree>
    <p:extLst>
      <p:ext uri="{BB962C8B-B14F-4D97-AF65-F5344CB8AC3E}">
        <p14:creationId xmlns:p14="http://schemas.microsoft.com/office/powerpoint/2010/main" val="237536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B1C9-A185-46C9-9664-BC0873ADA640}"/>
              </a:ext>
            </a:extLst>
          </p:cNvPr>
          <p:cNvSpPr>
            <a:spLocks noGrp="1"/>
          </p:cNvSpPr>
          <p:nvPr>
            <p:ph type="title"/>
          </p:nvPr>
        </p:nvSpPr>
        <p:spPr>
          <a:xfrm>
            <a:off x="838200" y="79132"/>
            <a:ext cx="10515600" cy="1265114"/>
          </a:xfrm>
        </p:spPr>
        <p:txBody>
          <a:bodyPr>
            <a:noAutofit/>
          </a:bodyPr>
          <a:lstStyle/>
          <a:p>
            <a:pPr algn="ctr"/>
            <a:r>
              <a:rPr lang="en-GB" sz="2800" b="1" dirty="0">
                <a:latin typeface="+mn-lt"/>
              </a:rPr>
              <a:t>COVID-19 elevated health into 5 top priorities of Europeans. Before the pandemic Eurobarometer was not asking about the importance of health</a:t>
            </a:r>
          </a:p>
        </p:txBody>
      </p:sp>
      <p:pic>
        <p:nvPicPr>
          <p:cNvPr id="4" name="Picture 3">
            <a:extLst>
              <a:ext uri="{FF2B5EF4-FFF2-40B4-BE49-F238E27FC236}">
                <a16:creationId xmlns:a16="http://schemas.microsoft.com/office/drawing/2014/main" id="{C64F0DDD-598E-4081-A301-C2219C47C8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95938"/>
            <a:ext cx="8853853" cy="4537808"/>
          </a:xfrm>
          <a:prstGeom prst="rect">
            <a:avLst/>
          </a:prstGeom>
          <a:noFill/>
        </p:spPr>
      </p:pic>
      <p:sp>
        <p:nvSpPr>
          <p:cNvPr id="6" name="TextBox 5">
            <a:extLst>
              <a:ext uri="{FF2B5EF4-FFF2-40B4-BE49-F238E27FC236}">
                <a16:creationId xmlns:a16="http://schemas.microsoft.com/office/drawing/2014/main" id="{E4B6B69C-758E-4906-977A-AECD6BF41A67}"/>
              </a:ext>
            </a:extLst>
          </p:cNvPr>
          <p:cNvSpPr txBox="1"/>
          <p:nvPr/>
        </p:nvSpPr>
        <p:spPr>
          <a:xfrm>
            <a:off x="838200" y="6404792"/>
            <a:ext cx="6097464" cy="374077"/>
          </a:xfrm>
          <a:prstGeom prst="rect">
            <a:avLst/>
          </a:prstGeom>
          <a:noFill/>
        </p:spPr>
        <p:txBody>
          <a:bodyPr wrap="square">
            <a:spAutoFit/>
          </a:bodyPr>
          <a:lstStyle/>
          <a:p>
            <a:pPr algn="just">
              <a:lnSpc>
                <a:spcPct val="107000"/>
              </a:lnSpc>
              <a:spcAft>
                <a:spcPts val="8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Source. Standard Eurobarometer 95 Spring 2021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933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2E7F-D78E-47B6-8949-5680E627C9C6}"/>
              </a:ext>
            </a:extLst>
          </p:cNvPr>
          <p:cNvSpPr>
            <a:spLocks noGrp="1"/>
          </p:cNvSpPr>
          <p:nvPr>
            <p:ph type="title"/>
          </p:nvPr>
        </p:nvSpPr>
        <p:spPr>
          <a:xfrm>
            <a:off x="838200" y="145318"/>
            <a:ext cx="10515600" cy="1032852"/>
          </a:xfrm>
        </p:spPr>
        <p:txBody>
          <a:bodyPr>
            <a:noAutofit/>
          </a:bodyPr>
          <a:lstStyle/>
          <a:p>
            <a:pPr algn="ctr"/>
            <a:r>
              <a:rPr lang="en-GB" sz="3600" b="1" dirty="0">
                <a:latin typeface="+mn-lt"/>
              </a:rPr>
              <a:t>Politicians have noted the change of popular preferences</a:t>
            </a:r>
          </a:p>
        </p:txBody>
      </p:sp>
      <p:sp>
        <p:nvSpPr>
          <p:cNvPr id="3" name="Content Placeholder 2">
            <a:extLst>
              <a:ext uri="{FF2B5EF4-FFF2-40B4-BE49-F238E27FC236}">
                <a16:creationId xmlns:a16="http://schemas.microsoft.com/office/drawing/2014/main" id="{772D71EC-541E-4B1F-8259-D3185C3C616C}"/>
              </a:ext>
            </a:extLst>
          </p:cNvPr>
          <p:cNvSpPr>
            <a:spLocks noGrp="1"/>
          </p:cNvSpPr>
          <p:nvPr>
            <p:ph idx="1"/>
          </p:nvPr>
        </p:nvSpPr>
        <p:spPr>
          <a:xfrm>
            <a:off x="838200" y="1253330"/>
            <a:ext cx="10515600" cy="4637515"/>
          </a:xfrm>
        </p:spPr>
        <p:txBody>
          <a:bodyPr>
            <a:noAutofit/>
          </a:bodyPr>
          <a:lstStyle/>
          <a:p>
            <a:pPr marL="342900" lvl="0" indent="-342900" algn="just">
              <a:lnSpc>
                <a:spcPct val="107000"/>
              </a:lnSpc>
              <a:buFont typeface="Symbol" panose="05050102010706020507" pitchFamily="18" charset="2"/>
              <a:buChar char=""/>
            </a:pPr>
            <a:r>
              <a:rPr lang="en-US" sz="1900" dirty="0">
                <a:effectLst/>
                <a:ea typeface="Calibri" panose="020F0502020204030204" pitchFamily="34" charset="0"/>
                <a:cs typeface="Times New Roman" panose="02020603050405020304" pitchFamily="18" charset="0"/>
              </a:rPr>
              <a:t>Year 2017. EC White Paper on the Future of Europe. None of five scenarios was speaking about health as a priority for the block. </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900" dirty="0">
                <a:effectLst/>
                <a:ea typeface="Calibri" panose="020F0502020204030204" pitchFamily="34" charset="0"/>
                <a:cs typeface="Times New Roman" panose="02020603050405020304" pitchFamily="18" charset="0"/>
              </a:rPr>
              <a:t>Early Spring 2020. Few “dreamers” dared to call for the stronger representation of health in European Treaties. May 2020. EP started to discuss issues related to the EHU.</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900" dirty="0">
                <a:effectLst/>
                <a:ea typeface="Calibri" panose="020F0502020204030204" pitchFamily="34" charset="0"/>
                <a:cs typeface="Times New Roman" panose="02020603050405020304" pitchFamily="18" charset="0"/>
              </a:rPr>
              <a:t>September 2020. the European Commission President, Dr Ursula von der Leyen, has called for a European Health Union. “For me, it is crystal clear - we need to build a stronger European Health Union”  </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900" dirty="0">
                <a:effectLst/>
                <a:ea typeface="Calibri" panose="020F0502020204030204" pitchFamily="34" charset="0"/>
                <a:cs typeface="Times New Roman" panose="02020603050405020304" pitchFamily="18" charset="0"/>
              </a:rPr>
              <a:t>October 2020. The Manifesto for a European Health Union and Explanatory Memorandum for a European Health Union.</a:t>
            </a:r>
            <a:endParaRPr lang="en-GB" sz="19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900" dirty="0">
                <a:effectLst/>
                <a:ea typeface="Calibri" panose="020F0502020204030204" pitchFamily="34" charset="0"/>
                <a:cs typeface="Times New Roman" panose="02020603050405020304" pitchFamily="18" charset="0"/>
              </a:rPr>
              <a:t>April 2021. German Chancellor Angela Merkel indicated that she does “not rule out a treaty change”. </a:t>
            </a:r>
          </a:p>
          <a:p>
            <a:pPr marL="342900" lvl="0" indent="-342900" algn="just">
              <a:lnSpc>
                <a:spcPct val="107000"/>
              </a:lnSpc>
              <a:spcAft>
                <a:spcPts val="800"/>
              </a:spcAft>
              <a:buFont typeface="Symbol" panose="05050102010706020507" pitchFamily="18" charset="2"/>
              <a:buChar char=""/>
            </a:pPr>
            <a:r>
              <a:rPr lang="en-US" sz="1900" dirty="0">
                <a:ea typeface="Calibri" panose="020F0502020204030204" pitchFamily="34" charset="0"/>
                <a:cs typeface="Times New Roman" panose="02020603050405020304" pitchFamily="18" charset="0"/>
              </a:rPr>
              <a:t>Autumn 2021. EHU is present as one of the important topics on the Conference of the Future of Europe. </a:t>
            </a:r>
            <a:endParaRPr lang="en-US" sz="19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n-GB"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14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72D2-4190-4643-A174-80F2BC6F1D1E}"/>
              </a:ext>
            </a:extLst>
          </p:cNvPr>
          <p:cNvSpPr>
            <a:spLocks noGrp="1"/>
          </p:cNvSpPr>
          <p:nvPr>
            <p:ph type="title"/>
          </p:nvPr>
        </p:nvSpPr>
        <p:spPr>
          <a:xfrm>
            <a:off x="838200" y="2103437"/>
            <a:ext cx="10515600" cy="1325563"/>
          </a:xfrm>
        </p:spPr>
        <p:txBody>
          <a:bodyPr>
            <a:noAutofit/>
          </a:bodyPr>
          <a:lstStyle/>
          <a:p>
            <a:pPr algn="ctr"/>
            <a:r>
              <a:rPr lang="en-GB" sz="5400" b="1" dirty="0"/>
              <a:t>Rationale for stronger European health policy for a EHU</a:t>
            </a:r>
          </a:p>
        </p:txBody>
      </p:sp>
    </p:spTree>
    <p:extLst>
      <p:ext uri="{BB962C8B-B14F-4D97-AF65-F5344CB8AC3E}">
        <p14:creationId xmlns:p14="http://schemas.microsoft.com/office/powerpoint/2010/main" val="3234488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5593AE4625944A17813C36FD6D6D1" ma:contentTypeVersion="2" ma:contentTypeDescription="Create a new document." ma:contentTypeScope="" ma:versionID="060c55cc2dd3d7eb26255568698431cd">
  <xsd:schema xmlns:xsd="http://www.w3.org/2001/XMLSchema" xmlns:xs="http://www.w3.org/2001/XMLSchema" xmlns:p="http://schemas.microsoft.com/office/2006/metadata/properties" xmlns:ns2="dd3c1cd1-889a-4739-b9d4-95010c07ace6" targetNamespace="http://schemas.microsoft.com/office/2006/metadata/properties" ma:root="true" ma:fieldsID="ece89561c04bbd801707a494adc2d6d8" ns2:_="">
    <xsd:import namespace="dd3c1cd1-889a-4739-b9d4-95010c07ace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c1cd1-889a-4739-b9d4-95010c07ac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EA9CBE-0AB5-42B0-9D64-C2040314E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3c1cd1-889a-4739-b9d4-95010c07ac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81B617-2E4F-4D5B-9C51-D1212368CEA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E59824-59E0-4C27-9ABF-041E03292A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TotalTime>
  <Words>1768</Words>
  <Application>Microsoft Office PowerPoint</Application>
  <PresentationFormat>Widescreen</PresentationFormat>
  <Paragraphs>81</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-apple-system</vt:lpstr>
      <vt:lpstr>Arial</vt:lpstr>
      <vt:lpstr>Calibri</vt:lpstr>
      <vt:lpstr>Calibri Light</vt:lpstr>
      <vt:lpstr>Noto Sans</vt:lpstr>
      <vt:lpstr>Symbol</vt:lpstr>
      <vt:lpstr>Times New Roman</vt:lpstr>
      <vt:lpstr>Wingdings</vt:lpstr>
      <vt:lpstr>Office Theme</vt:lpstr>
      <vt:lpstr>For a genuine European Health Union   December 2021 </vt:lpstr>
      <vt:lpstr>For the genesis of strong international cooperation for health we may look to the Constitution of WHO adopted in July 1946 </vt:lpstr>
      <vt:lpstr>The European Pillar of Social Rights</vt:lpstr>
      <vt:lpstr>Employment in health is almost twice bigger than in sectors of economy that shaped Europe at the beginning of the European project</vt:lpstr>
      <vt:lpstr>Health is marginal issue in the European semester</vt:lpstr>
      <vt:lpstr>Before COVID-19 health was out of agenda on the future of Europe </vt:lpstr>
      <vt:lpstr>COVID-19 elevated health into 5 top priorities of Europeans. Before the pandemic Eurobarometer was not asking about the importance of health</vt:lpstr>
      <vt:lpstr>Politicians have noted the change of popular preferences</vt:lpstr>
      <vt:lpstr>Rationale for stronger European health policy for a EHU</vt:lpstr>
      <vt:lpstr>Communicable diseases do not respect political borders. No one is safe until everyone is safe</vt:lpstr>
      <vt:lpstr>Health is a multidimensional issue with different actors best suited to play different roles. Pan European cooperation has its roles</vt:lpstr>
      <vt:lpstr>We need to elaborate a much broader concept of  an EU Health Union going beyond a narrow proposal focused on crisis preparedness and response</vt:lpstr>
      <vt:lpstr>The prestige of national and local governments should raise in parallel to the growth of EHU</vt:lpstr>
      <vt:lpstr>Health of Europeans needs </vt:lpstr>
      <vt:lpstr>European Treaties are very week on health</vt:lpstr>
      <vt:lpstr>Different scenarios can be envisaged to achieve health and well-being of all Europeans</vt:lpstr>
      <vt:lpstr>How to act if we agree that Europe is not just the market place? </vt:lpstr>
      <vt:lpstr>PowerPoint Presentation</vt:lpstr>
      <vt:lpstr>PowerPoint Presentation</vt:lpstr>
      <vt:lpstr>PowerPoint Presentation</vt:lpstr>
      <vt:lpstr>PowerPoint Presentation</vt:lpstr>
      <vt:lpstr>PowerPoint Presentation</vt:lpstr>
      <vt:lpstr>What are benefits provided by a EHU for non-health EU policies? </vt:lpstr>
      <vt:lpstr>What are benefits provided by a EHU to general public?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Remarks of  Vytenis Povilas Andriukaitis</dc:title>
  <dc:creator>Romualdas Buivydas</dc:creator>
  <cp:lastModifiedBy>EIHSD Info</cp:lastModifiedBy>
  <cp:revision>13</cp:revision>
  <cp:lastPrinted>2021-09-24T11:42:22Z</cp:lastPrinted>
  <dcterms:created xsi:type="dcterms:W3CDTF">2021-09-24T10:24:51Z</dcterms:created>
  <dcterms:modified xsi:type="dcterms:W3CDTF">2021-12-07T10:26:56Z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0x0101007F35593AE4625944A17813C36FD6D6D1</vt:lpwstr>
  </property>
</Properties>
</file>